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sldIdLst>
    <p:sldId id="256" r:id="rId2"/>
    <p:sldId id="270" r:id="rId3"/>
    <p:sldId id="272" r:id="rId4"/>
    <p:sldId id="274" r:id="rId5"/>
    <p:sldId id="275" r:id="rId6"/>
    <p:sldId id="276" r:id="rId7"/>
    <p:sldId id="273" r:id="rId8"/>
    <p:sldId id="277" r:id="rId9"/>
    <p:sldId id="278" r:id="rId10"/>
    <p:sldId id="279" r:id="rId11"/>
    <p:sldId id="280" r:id="rId12"/>
    <p:sldId id="281" r:id="rId13"/>
    <p:sldId id="282" r:id="rId14"/>
    <p:sldId id="283" r:id="rId15"/>
    <p:sldId id="284" r:id="rId16"/>
    <p:sldId id="285" r:id="rId17"/>
    <p:sldId id="286" r:id="rId18"/>
    <p:sldId id="288" r:id="rId19"/>
    <p:sldId id="289" r:id="rId20"/>
    <p:sldId id="290" r:id="rId21"/>
    <p:sldId id="291" r:id="rId22"/>
    <p:sldId id="271" r:id="rId23"/>
    <p:sldId id="287" r:id="rId24"/>
    <p:sldId id="268" r:id="rId25"/>
    <p:sldId id="257" r:id="rId26"/>
    <p:sldId id="269"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16"/>
    <p:restoredTop sz="94679"/>
  </p:normalViewPr>
  <p:slideViewPr>
    <p:cSldViewPr snapToGrid="0" snapToObjects="1">
      <p:cViewPr varScale="1">
        <p:scale>
          <a:sx n="112" d="100"/>
          <a:sy n="112" d="100"/>
        </p:scale>
        <p:origin x="624" y="192"/>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tiff>
</file>

<file path=ppt/media/image18.png>
</file>

<file path=ppt/media/image2.tiff>
</file>

<file path=ppt/media/image3.tiff>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CE2D2D-CB73-0A4D-BA0C-64DDB6356D6A}" type="datetimeFigureOut">
              <a:rPr lang="en-US" smtClean="0"/>
              <a:t>10/9/17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D1FAA7-5318-D344-88B7-3997D44E10C5}" type="slidenum">
              <a:rPr lang="en-US" smtClean="0"/>
              <a:t>‹#›</a:t>
            </a:fld>
            <a:endParaRPr lang="en-US"/>
          </a:p>
        </p:txBody>
      </p:sp>
    </p:spTree>
    <p:extLst>
      <p:ext uri="{BB962C8B-B14F-4D97-AF65-F5344CB8AC3E}">
        <p14:creationId xmlns:p14="http://schemas.microsoft.com/office/powerpoint/2010/main" val="2096567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ED1FAA7-5318-D344-88B7-3997D44E10C5}" type="slidenum">
              <a:rPr lang="en-US" smtClean="0"/>
              <a:t>24</a:t>
            </a:fld>
            <a:endParaRPr lang="en-US"/>
          </a:p>
        </p:txBody>
      </p:sp>
    </p:spTree>
    <p:extLst>
      <p:ext uri="{BB962C8B-B14F-4D97-AF65-F5344CB8AC3E}">
        <p14:creationId xmlns:p14="http://schemas.microsoft.com/office/powerpoint/2010/main" val="1266096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ED1FAA7-5318-D344-88B7-3997D44E10C5}" type="slidenum">
              <a:rPr lang="en-US" smtClean="0"/>
              <a:t>25</a:t>
            </a:fld>
            <a:endParaRPr lang="en-US"/>
          </a:p>
        </p:txBody>
      </p:sp>
    </p:spTree>
    <p:extLst>
      <p:ext uri="{BB962C8B-B14F-4D97-AF65-F5344CB8AC3E}">
        <p14:creationId xmlns:p14="http://schemas.microsoft.com/office/powerpoint/2010/main" val="11055027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ED1FAA7-5318-D344-88B7-3997D44E10C5}" type="slidenum">
              <a:rPr lang="en-US" smtClean="0"/>
              <a:t>26</a:t>
            </a:fld>
            <a:endParaRPr lang="en-US"/>
          </a:p>
        </p:txBody>
      </p:sp>
    </p:spTree>
    <p:extLst>
      <p:ext uri="{BB962C8B-B14F-4D97-AF65-F5344CB8AC3E}">
        <p14:creationId xmlns:p14="http://schemas.microsoft.com/office/powerpoint/2010/main" val="5829196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10/9/17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35410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10/9/17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147988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10/9/17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2497525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10/9/17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4363676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27A204B-922A-AC4D-B4FC-BAFA0990F07C}" type="datetimeFigureOut">
              <a:rPr lang="en-US" smtClean="0"/>
              <a:t>10/9/17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666402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27A204B-922A-AC4D-B4FC-BAFA0990F07C}" type="datetimeFigureOut">
              <a:rPr lang="en-US" smtClean="0"/>
              <a:t>10/9/17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887383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27A204B-922A-AC4D-B4FC-BAFA0990F07C}" type="datetimeFigureOut">
              <a:rPr lang="en-US" smtClean="0"/>
              <a:t>10/9/17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7753834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27A204B-922A-AC4D-B4FC-BAFA0990F07C}" type="datetimeFigureOut">
              <a:rPr lang="en-US" smtClean="0"/>
              <a:t>10/9/17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938588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7A204B-922A-AC4D-B4FC-BAFA0990F07C}" type="datetimeFigureOut">
              <a:rPr lang="en-US" smtClean="0"/>
              <a:t>10/9/17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5884398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7A204B-922A-AC4D-B4FC-BAFA0990F07C}" type="datetimeFigureOut">
              <a:rPr lang="en-US" smtClean="0"/>
              <a:t>10/9/17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53900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7A204B-922A-AC4D-B4FC-BAFA0990F07C}" type="datetimeFigureOut">
              <a:rPr lang="en-US" smtClean="0"/>
              <a:t>10/9/17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7968146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7A204B-922A-AC4D-B4FC-BAFA0990F07C}" type="datetimeFigureOut">
              <a:rPr lang="en-US" smtClean="0"/>
              <a:t>10/9/17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F5CED-00E3-654C-86B8-851D992E5F67}" type="slidenum">
              <a:rPr lang="en-US" smtClean="0"/>
              <a:t>‹#›</a:t>
            </a:fld>
            <a:endParaRPr lang="en-US"/>
          </a:p>
        </p:txBody>
      </p:sp>
    </p:spTree>
    <p:extLst>
      <p:ext uri="{BB962C8B-B14F-4D97-AF65-F5344CB8AC3E}">
        <p14:creationId xmlns:p14="http://schemas.microsoft.com/office/powerpoint/2010/main" val="8003921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tiff"/></Relationships>
</file>

<file path=ppt/slides/_rels/slide24.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5" Type="http://schemas.openxmlformats.org/officeDocument/2006/relationships/image" Target="../media/image16.emf"/><Relationship Id="rId6" Type="http://schemas.openxmlformats.org/officeDocument/2006/relationships/image" Target="../media/image17.em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smtClean="0"/>
              <a:t>Greengrass</a:t>
            </a:r>
            <a:endParaRPr lang="en-US" dirty="0"/>
          </a:p>
        </p:txBody>
      </p:sp>
      <p:sp>
        <p:nvSpPr>
          <p:cNvPr id="3" name="Subtitle 2"/>
          <p:cNvSpPr>
            <a:spLocks noGrp="1"/>
          </p:cNvSpPr>
          <p:nvPr>
            <p:ph type="subTitle" idx="1"/>
          </p:nvPr>
        </p:nvSpPr>
        <p:spPr/>
        <p:txBody>
          <a:bodyPr/>
          <a:lstStyle/>
          <a:p>
            <a:r>
              <a:rPr lang="en-US" dirty="0" smtClean="0"/>
              <a:t>v0.1</a:t>
            </a:r>
            <a:endParaRPr lang="en-US" dirty="0"/>
          </a:p>
        </p:txBody>
      </p:sp>
    </p:spTree>
    <p:extLst>
      <p:ext uri="{BB962C8B-B14F-4D97-AF65-F5344CB8AC3E}">
        <p14:creationId xmlns:p14="http://schemas.microsoft.com/office/powerpoint/2010/main" val="7987934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err="1" smtClean="0"/>
              <a:t>Greengrass</a:t>
            </a:r>
            <a:r>
              <a:rPr lang="zh-CN" altLang="en-US" dirty="0" smtClean="0"/>
              <a:t> </a:t>
            </a:r>
            <a:r>
              <a:rPr lang="en-US" altLang="zh-CN" dirty="0" smtClean="0"/>
              <a:t>group</a:t>
            </a:r>
            <a:endParaRPr lang="en-US" dirty="0"/>
          </a:p>
        </p:txBody>
      </p:sp>
      <p:pic>
        <p:nvPicPr>
          <p:cNvPr id="4" name="Content Placeholder 3"/>
          <p:cNvPicPr>
            <a:picLocks noGrp="1" noChangeAspect="1"/>
          </p:cNvPicPr>
          <p:nvPr>
            <p:ph idx="1"/>
          </p:nvPr>
        </p:nvPicPr>
        <p:blipFill>
          <a:blip r:embed="rId2"/>
          <a:stretch>
            <a:fillRect/>
          </a:stretch>
        </p:blipFill>
        <p:spPr>
          <a:xfrm>
            <a:off x="2148840" y="1751534"/>
            <a:ext cx="7764328" cy="4425429"/>
          </a:xfrm>
          <a:prstGeom prst="rect">
            <a:avLst/>
          </a:prstGeom>
        </p:spPr>
      </p:pic>
    </p:spTree>
    <p:extLst>
      <p:ext uri="{BB962C8B-B14F-4D97-AF65-F5344CB8AC3E}">
        <p14:creationId xmlns:p14="http://schemas.microsoft.com/office/powerpoint/2010/main" val="5828108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Name</a:t>
            </a:r>
            <a:r>
              <a:rPr lang="zh-CN" altLang="en-US" dirty="0" smtClean="0"/>
              <a:t> </a:t>
            </a:r>
            <a:r>
              <a:rPr lang="en-US" altLang="zh-CN" dirty="0" smtClean="0"/>
              <a:t>your</a:t>
            </a:r>
            <a:r>
              <a:rPr lang="zh-CN" altLang="en-US" dirty="0" smtClean="0"/>
              <a:t> </a:t>
            </a:r>
            <a:r>
              <a:rPr lang="en-US" altLang="zh-CN" dirty="0" smtClean="0"/>
              <a:t>group</a:t>
            </a:r>
            <a:endParaRPr lang="en-US" dirty="0"/>
          </a:p>
        </p:txBody>
      </p:sp>
      <p:pic>
        <p:nvPicPr>
          <p:cNvPr id="4" name="Content Placeholder 3"/>
          <p:cNvPicPr>
            <a:picLocks noGrp="1" noChangeAspect="1"/>
          </p:cNvPicPr>
          <p:nvPr>
            <p:ph idx="1"/>
          </p:nvPr>
        </p:nvPicPr>
        <p:blipFill>
          <a:blip r:embed="rId2"/>
          <a:stretch>
            <a:fillRect/>
          </a:stretch>
        </p:blipFill>
        <p:spPr>
          <a:xfrm>
            <a:off x="838200" y="1902501"/>
            <a:ext cx="10515600" cy="4197585"/>
          </a:xfrm>
          <a:prstGeom prst="rect">
            <a:avLst/>
          </a:prstGeom>
        </p:spPr>
      </p:pic>
    </p:spTree>
    <p:extLst>
      <p:ext uri="{BB962C8B-B14F-4D97-AF65-F5344CB8AC3E}">
        <p14:creationId xmlns:p14="http://schemas.microsoft.com/office/powerpoint/2010/main" val="13007468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Greengrass</a:t>
            </a:r>
            <a:r>
              <a:rPr lang="en-US" dirty="0" smtClean="0"/>
              <a:t> core</a:t>
            </a:r>
            <a:endParaRPr lang="en-US" dirty="0"/>
          </a:p>
        </p:txBody>
      </p:sp>
      <p:pic>
        <p:nvPicPr>
          <p:cNvPr id="4" name="Content Placeholder 3"/>
          <p:cNvPicPr>
            <a:picLocks noGrp="1" noChangeAspect="1"/>
          </p:cNvPicPr>
          <p:nvPr>
            <p:ph idx="1"/>
          </p:nvPr>
        </p:nvPicPr>
        <p:blipFill>
          <a:blip r:embed="rId2"/>
          <a:stretch>
            <a:fillRect/>
          </a:stretch>
        </p:blipFill>
        <p:spPr>
          <a:xfrm>
            <a:off x="838200" y="1562735"/>
            <a:ext cx="9830068" cy="4351338"/>
          </a:xfrm>
          <a:prstGeom prst="rect">
            <a:avLst/>
          </a:prstGeom>
        </p:spPr>
      </p:pic>
    </p:spTree>
    <p:extLst>
      <p:ext uri="{BB962C8B-B14F-4D97-AF65-F5344CB8AC3E}">
        <p14:creationId xmlns:p14="http://schemas.microsoft.com/office/powerpoint/2010/main" val="18391945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Greengrass</a:t>
            </a:r>
            <a:r>
              <a:rPr lang="en-US" dirty="0"/>
              <a:t> </a:t>
            </a:r>
            <a:r>
              <a:rPr lang="en-US" dirty="0" smtClean="0"/>
              <a:t>core optional configuration </a:t>
            </a:r>
            <a:endParaRPr lang="en-US" dirty="0"/>
          </a:p>
        </p:txBody>
      </p:sp>
      <p:pic>
        <p:nvPicPr>
          <p:cNvPr id="4" name="Content Placeholder 3"/>
          <p:cNvPicPr>
            <a:picLocks noGrp="1" noChangeAspect="1"/>
          </p:cNvPicPr>
          <p:nvPr>
            <p:ph idx="1"/>
          </p:nvPr>
        </p:nvPicPr>
        <p:blipFill>
          <a:blip r:embed="rId2"/>
          <a:stretch>
            <a:fillRect/>
          </a:stretch>
        </p:blipFill>
        <p:spPr>
          <a:xfrm>
            <a:off x="1771357" y="1825625"/>
            <a:ext cx="8649285" cy="4351338"/>
          </a:xfrm>
          <a:prstGeom prst="rect">
            <a:avLst/>
          </a:prstGeom>
        </p:spPr>
      </p:pic>
    </p:spTree>
    <p:extLst>
      <p:ext uri="{BB962C8B-B14F-4D97-AF65-F5344CB8AC3E}">
        <p14:creationId xmlns:p14="http://schemas.microsoft.com/office/powerpoint/2010/main" val="20758562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1062990" y="518388"/>
            <a:ext cx="8813041" cy="5578565"/>
          </a:xfrm>
          <a:prstGeom prst="rect">
            <a:avLst/>
          </a:prstGeom>
        </p:spPr>
      </p:pic>
    </p:spTree>
    <p:extLst>
      <p:ext uri="{BB962C8B-B14F-4D97-AF65-F5344CB8AC3E}">
        <p14:creationId xmlns:p14="http://schemas.microsoft.com/office/powerpoint/2010/main" val="1134005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Connect core device</a:t>
            </a:r>
            <a:endParaRPr lang="en-US" dirty="0"/>
          </a:p>
        </p:txBody>
      </p:sp>
      <p:pic>
        <p:nvPicPr>
          <p:cNvPr id="4" name="Content Placeholder 3"/>
          <p:cNvPicPr>
            <a:picLocks noGrp="1" noChangeAspect="1"/>
          </p:cNvPicPr>
          <p:nvPr>
            <p:ph idx="1"/>
          </p:nvPr>
        </p:nvPicPr>
        <p:blipFill>
          <a:blip r:embed="rId2"/>
          <a:stretch>
            <a:fillRect/>
          </a:stretch>
        </p:blipFill>
        <p:spPr>
          <a:xfrm>
            <a:off x="2689360" y="1825625"/>
            <a:ext cx="6813279" cy="4351338"/>
          </a:xfrm>
          <a:prstGeom prst="rect">
            <a:avLst/>
          </a:prstGeom>
        </p:spPr>
      </p:pic>
    </p:spTree>
    <p:extLst>
      <p:ext uri="{BB962C8B-B14F-4D97-AF65-F5344CB8AC3E}">
        <p14:creationId xmlns:p14="http://schemas.microsoft.com/office/powerpoint/2010/main" val="325341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Device</a:t>
            </a:r>
            <a:endParaRPr lang="en-US" dirty="0"/>
          </a:p>
        </p:txBody>
      </p:sp>
      <p:pic>
        <p:nvPicPr>
          <p:cNvPr id="4" name="Content Placeholder 3"/>
          <p:cNvPicPr>
            <a:picLocks noGrp="1" noChangeAspect="1"/>
          </p:cNvPicPr>
          <p:nvPr>
            <p:ph idx="1"/>
          </p:nvPr>
        </p:nvPicPr>
        <p:blipFill>
          <a:blip r:embed="rId2"/>
          <a:stretch>
            <a:fillRect/>
          </a:stretch>
        </p:blipFill>
        <p:spPr>
          <a:xfrm>
            <a:off x="838200" y="1897433"/>
            <a:ext cx="10515600" cy="4279530"/>
          </a:xfrm>
          <a:prstGeom prst="rect">
            <a:avLst/>
          </a:prstGeom>
        </p:spPr>
      </p:pic>
    </p:spTree>
    <p:extLst>
      <p:ext uri="{BB962C8B-B14F-4D97-AF65-F5344CB8AC3E}">
        <p14:creationId xmlns:p14="http://schemas.microsoft.com/office/powerpoint/2010/main" val="12773496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6378283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AWS IoT Button </a:t>
            </a:r>
            <a:endParaRPr lang="en-US" dirty="0"/>
          </a:p>
        </p:txBody>
      </p:sp>
      <p:sp>
        <p:nvSpPr>
          <p:cNvPr id="3" name="Content Placeholder 2"/>
          <p:cNvSpPr>
            <a:spLocks noGrp="1"/>
          </p:cNvSpPr>
          <p:nvPr>
            <p:ph idx="1"/>
          </p:nvPr>
        </p:nvSpPr>
        <p:spPr/>
        <p:txBody>
          <a:bodyPr>
            <a:normAutofit fontScale="92500" lnSpcReduction="20000"/>
          </a:bodyPr>
          <a:lstStyle/>
          <a:p>
            <a:r>
              <a:rPr lang="en-US" dirty="0"/>
              <a:t>NEW: The battery-life is now extended to over 2,000 clicks and companionable mobile applications allow you to get started quickly. </a:t>
            </a:r>
          </a:p>
          <a:p>
            <a:r>
              <a:rPr lang="en-US" dirty="0"/>
              <a:t>This programmable Wi-Fi button is designed to help developers learn how to use AWS IoT, AWS Lambda, </a:t>
            </a:r>
            <a:r>
              <a:rPr lang="en-US" dirty="0" err="1"/>
              <a:t>DynamoDB</a:t>
            </a:r>
            <a:r>
              <a:rPr lang="en-US" dirty="0"/>
              <a:t>, Simple Notification Service and other Amazon Web Services. </a:t>
            </a:r>
          </a:p>
          <a:p>
            <a:r>
              <a:rPr lang="en-US" dirty="0"/>
              <a:t>An easy way to get started with the Internet of Things, based on the Amazon Dash button hardware, the AWS IoT button is a developer kit that can be programmed to control internet-connected devices and services. </a:t>
            </a:r>
          </a:p>
          <a:p>
            <a:r>
              <a:rPr lang="en-US" dirty="0"/>
              <a:t>Eliminate the hassle of writing device-specific code; code in the cloud to configure your button’s single, double, and long clicks. </a:t>
            </a:r>
          </a:p>
          <a:p>
            <a:r>
              <a:rPr lang="en-US" dirty="0"/>
              <a:t>Connect the AWS IoT Button to services in the AWS Cloud with a single click. </a:t>
            </a:r>
          </a:p>
        </p:txBody>
      </p:sp>
    </p:spTree>
    <p:extLst>
      <p:ext uri="{BB962C8B-B14F-4D97-AF65-F5344CB8AC3E}">
        <p14:creationId xmlns:p14="http://schemas.microsoft.com/office/powerpoint/2010/main" val="6320486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AWS IoT Button </a:t>
            </a:r>
            <a:endParaRPr lang="en-US" dirty="0"/>
          </a:p>
        </p:txBody>
      </p:sp>
      <p:sp>
        <p:nvSpPr>
          <p:cNvPr id="3" name="Content Placeholder 2"/>
          <p:cNvSpPr>
            <a:spLocks noGrp="1"/>
          </p:cNvSpPr>
          <p:nvPr>
            <p:ph idx="1"/>
          </p:nvPr>
        </p:nvSpPr>
        <p:spPr/>
        <p:txBody>
          <a:bodyPr>
            <a:normAutofit fontScale="92500" lnSpcReduction="20000"/>
          </a:bodyPr>
          <a:lstStyle/>
          <a:p>
            <a:r>
              <a:rPr lang="en-US" dirty="0"/>
              <a:t>AWS IoT 按钮是一种易于配置的简单 Wi-Fi 设备，专为帮助开发人员开始使用 AWS </a:t>
            </a:r>
            <a:r>
              <a:rPr lang="en-US" dirty="0" err="1"/>
              <a:t>IoT、AWS</a:t>
            </a:r>
            <a:r>
              <a:rPr lang="en-US" dirty="0"/>
              <a:t> </a:t>
            </a:r>
            <a:r>
              <a:rPr lang="en-US" dirty="0" err="1"/>
              <a:t>Lambda、Amazon</a:t>
            </a:r>
            <a:r>
              <a:rPr lang="en-US" dirty="0"/>
              <a:t> </a:t>
            </a:r>
            <a:r>
              <a:rPr lang="en-US" dirty="0" err="1"/>
              <a:t>DynamoDB、Amazon</a:t>
            </a:r>
            <a:r>
              <a:rPr lang="en-US" dirty="0"/>
              <a:t> SNS 及众多的其他 Amazon Web Services 而设计，无需编写特定于设备的代码</a:t>
            </a:r>
            <a:r>
              <a:rPr lang="en-US" dirty="0" smtClean="0"/>
              <a:t>。</a:t>
            </a:r>
          </a:p>
          <a:p>
            <a:r>
              <a:rPr lang="zh-CN" altLang="en-US" dirty="0"/>
              <a:t>您可以在云中对按钮进行逻辑编码，配置按钮单击以计数或跟踪项目、呼叫或提醒某人、启动或停止某些操作、订购服务或甚至提供反馈。例如，您可以通过单击按钮开锁或启动汽车、打开车库门、叫计程车、呼叫配偶或客户服务代表、跟踪常见家务的进行情况及药物或商品的使用情况，或远程控制家用电器。</a:t>
            </a:r>
          </a:p>
          <a:p>
            <a:r>
              <a:rPr lang="zh-CN" altLang="en-US" dirty="0"/>
              <a:t>该按钮可用作 </a:t>
            </a:r>
            <a:r>
              <a:rPr lang="en-US" altLang="zh-CN" dirty="0"/>
              <a:t>Netflix </a:t>
            </a:r>
            <a:r>
              <a:rPr lang="zh-CN" altLang="en-US" dirty="0"/>
              <a:t>的远程控制器、</a:t>
            </a:r>
            <a:r>
              <a:rPr lang="en-US" altLang="zh-CN" dirty="0"/>
              <a:t>Philips Hue </a:t>
            </a:r>
            <a:r>
              <a:rPr lang="zh-CN" altLang="en-US" dirty="0"/>
              <a:t>灯泡开关、</a:t>
            </a:r>
            <a:r>
              <a:rPr lang="en-US" altLang="zh-CN" dirty="0"/>
              <a:t>Airbnb </a:t>
            </a:r>
            <a:r>
              <a:rPr lang="zh-CN" altLang="en-US" dirty="0"/>
              <a:t>房客入住</a:t>
            </a:r>
            <a:r>
              <a:rPr lang="en-US" altLang="zh-CN" dirty="0"/>
              <a:t>/</a:t>
            </a:r>
            <a:r>
              <a:rPr lang="zh-CN" altLang="en-US" dirty="0"/>
              <a:t>退房设备，或者用来订购您最喜欢的披萨外卖。您可以将它与第三方 </a:t>
            </a:r>
            <a:r>
              <a:rPr lang="en-US" altLang="zh-CN" dirty="0"/>
              <a:t>API (</a:t>
            </a:r>
            <a:r>
              <a:rPr lang="zh-CN" altLang="en-US" dirty="0"/>
              <a:t>如 </a:t>
            </a:r>
            <a:r>
              <a:rPr lang="en-US" altLang="zh-CN" dirty="0"/>
              <a:t>Twitter</a:t>
            </a:r>
            <a:r>
              <a:rPr lang="zh-CN" altLang="en-US" dirty="0"/>
              <a:t>、</a:t>
            </a:r>
            <a:r>
              <a:rPr lang="en-US" altLang="zh-CN" dirty="0"/>
              <a:t>Facebook</a:t>
            </a:r>
            <a:r>
              <a:rPr lang="zh-CN" altLang="en-US" dirty="0"/>
              <a:t>、</a:t>
            </a:r>
            <a:r>
              <a:rPr lang="en-US" altLang="zh-CN" dirty="0" err="1"/>
              <a:t>Twilio</a:t>
            </a:r>
            <a:r>
              <a:rPr lang="zh-CN" altLang="en-US" dirty="0"/>
              <a:t>、</a:t>
            </a:r>
            <a:r>
              <a:rPr lang="en-US" altLang="zh-CN" dirty="0"/>
              <a:t>Slack)</a:t>
            </a:r>
            <a:r>
              <a:rPr lang="zh-CN" altLang="en-US" dirty="0"/>
              <a:t>，或者甚至您自己公司的应用程序进行整合。将它与我们甚至不曾想到的对象建立连接。我们非常期待看到您对 </a:t>
            </a:r>
            <a:r>
              <a:rPr lang="en-US" altLang="zh-CN" dirty="0"/>
              <a:t>AWS IoT Button </a:t>
            </a:r>
            <a:r>
              <a:rPr lang="zh-CN" altLang="en-US" dirty="0"/>
              <a:t>的运用！</a:t>
            </a:r>
          </a:p>
          <a:p>
            <a:endParaRPr lang="en-US" dirty="0"/>
          </a:p>
        </p:txBody>
      </p:sp>
    </p:spTree>
    <p:extLst>
      <p:ext uri="{BB962C8B-B14F-4D97-AF65-F5344CB8AC3E}">
        <p14:creationId xmlns:p14="http://schemas.microsoft.com/office/powerpoint/2010/main" val="1581913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AWS </a:t>
            </a:r>
            <a:r>
              <a:rPr lang="en-US" dirty="0" err="1" smtClean="0"/>
              <a:t>Greengrass</a:t>
            </a:r>
            <a:endParaRPr lang="en-US" dirty="0"/>
          </a:p>
        </p:txBody>
      </p:sp>
      <p:pic>
        <p:nvPicPr>
          <p:cNvPr id="4" name="Content Placeholder 3"/>
          <p:cNvPicPr>
            <a:picLocks noGrp="1" noChangeAspect="1"/>
          </p:cNvPicPr>
          <p:nvPr>
            <p:ph idx="1"/>
          </p:nvPr>
        </p:nvPicPr>
        <p:blipFill>
          <a:blip r:embed="rId2"/>
          <a:stretch>
            <a:fillRect/>
          </a:stretch>
        </p:blipFill>
        <p:spPr>
          <a:xfrm>
            <a:off x="838199" y="2457449"/>
            <a:ext cx="10175734" cy="3536633"/>
          </a:xfrm>
          <a:prstGeom prst="rect">
            <a:avLst/>
          </a:prstGeom>
        </p:spPr>
      </p:pic>
      <p:sp>
        <p:nvSpPr>
          <p:cNvPr id="5" name="Rectangle 4"/>
          <p:cNvSpPr/>
          <p:nvPr/>
        </p:nvSpPr>
        <p:spPr>
          <a:xfrm>
            <a:off x="838199" y="1357311"/>
            <a:ext cx="10345667" cy="923330"/>
          </a:xfrm>
          <a:prstGeom prst="rect">
            <a:avLst/>
          </a:prstGeom>
        </p:spPr>
        <p:txBody>
          <a:bodyPr wrap="square">
            <a:spAutoFit/>
          </a:bodyPr>
          <a:lstStyle/>
          <a:p>
            <a:r>
              <a:rPr lang="en-US">
                <a:solidFill>
                  <a:srgbClr val="444444"/>
                </a:solidFill>
                <a:latin typeface="Open Sans" charset="0"/>
              </a:rPr>
              <a:t>AWS </a:t>
            </a:r>
            <a:r>
              <a:rPr lang="en-US" dirty="0" err="1">
                <a:solidFill>
                  <a:srgbClr val="444444"/>
                </a:solidFill>
                <a:latin typeface="Open Sans" charset="0"/>
              </a:rPr>
              <a:t>Greengrass</a:t>
            </a:r>
            <a:r>
              <a:rPr lang="en-US" dirty="0">
                <a:solidFill>
                  <a:srgbClr val="444444"/>
                </a:solidFill>
                <a:latin typeface="Open Sans" charset="0"/>
              </a:rPr>
              <a:t> is software that extends AWS cloud capabilities to local devices, making it possible for them to collect and analyze data closer to the source of information, while also securely communicating with each other on local networks. </a:t>
            </a:r>
            <a:endParaRPr lang="en-US" dirty="0"/>
          </a:p>
        </p:txBody>
      </p:sp>
    </p:spTree>
    <p:extLst>
      <p:ext uri="{BB962C8B-B14F-4D97-AF65-F5344CB8AC3E}">
        <p14:creationId xmlns:p14="http://schemas.microsoft.com/office/powerpoint/2010/main" val="16912394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b="1" dirty="0"/>
              <a:t>将单击操作路由至 </a:t>
            </a:r>
            <a:r>
              <a:rPr lang="en-US" altLang="zh-CN" b="1" dirty="0"/>
              <a:t>AWS </a:t>
            </a:r>
            <a:r>
              <a:rPr lang="zh-CN" altLang="en-US" b="1" dirty="0" smtClean="0"/>
              <a:t>服务</a:t>
            </a:r>
            <a:endParaRPr lang="en-US" dirty="0"/>
          </a:p>
        </p:txBody>
      </p:sp>
      <p:sp>
        <p:nvSpPr>
          <p:cNvPr id="3" name="Content Placeholder 2"/>
          <p:cNvSpPr>
            <a:spLocks noGrp="1"/>
          </p:cNvSpPr>
          <p:nvPr>
            <p:ph idx="1"/>
          </p:nvPr>
        </p:nvSpPr>
        <p:spPr/>
        <p:txBody>
          <a:bodyPr/>
          <a:lstStyle/>
          <a:p>
            <a:r>
              <a:rPr lang="zh-CN" altLang="en-US" dirty="0"/>
              <a:t>配置 </a:t>
            </a:r>
            <a:r>
              <a:rPr lang="en-US" altLang="zh-CN" dirty="0"/>
              <a:t>AWS IoT Button</a:t>
            </a:r>
            <a:r>
              <a:rPr lang="zh-CN" altLang="en-US" dirty="0"/>
              <a:t>，将其接入 </a:t>
            </a:r>
            <a:r>
              <a:rPr lang="en-US" altLang="zh-CN" dirty="0"/>
              <a:t>Wi-Fi </a:t>
            </a:r>
            <a:r>
              <a:rPr lang="zh-CN" altLang="en-US" dirty="0"/>
              <a:t>网络，并使用 </a:t>
            </a:r>
            <a:r>
              <a:rPr lang="en-US" altLang="zh-CN" dirty="0"/>
              <a:t>AWS IoT </a:t>
            </a:r>
            <a:r>
              <a:rPr lang="zh-CN" altLang="en-US" dirty="0"/>
              <a:t>证书和私有密钥预置按钮后，按钮将安全地连接到 </a:t>
            </a:r>
            <a:r>
              <a:rPr lang="en-US" altLang="zh-CN" dirty="0"/>
              <a:t>AWS IoT </a:t>
            </a:r>
            <a:r>
              <a:rPr lang="zh-CN" altLang="en-US" dirty="0"/>
              <a:t>并在单击后发布一条主题消息。您可以使用 </a:t>
            </a:r>
            <a:r>
              <a:rPr lang="en-US" altLang="zh-CN" dirty="0"/>
              <a:t>AWS IoT </a:t>
            </a:r>
            <a:r>
              <a:rPr lang="zh-CN" altLang="en-US" dirty="0"/>
              <a:t>规则引擎设置规则，并配置路由到任何 </a:t>
            </a:r>
            <a:r>
              <a:rPr lang="en-US" altLang="zh-CN" dirty="0"/>
              <a:t>AWS </a:t>
            </a:r>
            <a:r>
              <a:rPr lang="zh-CN" altLang="en-US" dirty="0"/>
              <a:t>服务的单击、双击或长按事件。还可以对其进行配置，使它通过 </a:t>
            </a:r>
            <a:r>
              <a:rPr lang="en-US" altLang="zh-CN" dirty="0"/>
              <a:t>Amazon SNS </a:t>
            </a:r>
            <a:r>
              <a:rPr lang="zh-CN" altLang="en-US" dirty="0"/>
              <a:t>向您发送通知，或将所有点击事件保存到一个 </a:t>
            </a:r>
            <a:r>
              <a:rPr lang="en-US" altLang="zh-CN" dirty="0"/>
              <a:t>Amazon </a:t>
            </a:r>
            <a:r>
              <a:rPr lang="en-US" altLang="zh-CN" dirty="0" err="1"/>
              <a:t>DynamoDB</a:t>
            </a:r>
            <a:r>
              <a:rPr lang="en-US" altLang="zh-CN" dirty="0"/>
              <a:t> </a:t>
            </a:r>
            <a:r>
              <a:rPr lang="zh-CN" altLang="en-US" dirty="0"/>
              <a:t>表中。您甚至可以使用 </a:t>
            </a:r>
            <a:r>
              <a:rPr lang="en-US" altLang="zh-CN" dirty="0"/>
              <a:t>AWS Lambda </a:t>
            </a:r>
            <a:r>
              <a:rPr lang="zh-CN" altLang="en-US" dirty="0"/>
              <a:t>函数对 </a:t>
            </a:r>
            <a:r>
              <a:rPr lang="en-US" altLang="zh-CN" dirty="0" err="1"/>
              <a:t>Node.js</a:t>
            </a:r>
            <a:r>
              <a:rPr lang="zh-CN" altLang="en-US" dirty="0"/>
              <a:t>、</a:t>
            </a:r>
            <a:r>
              <a:rPr lang="en-US" altLang="zh-CN" dirty="0"/>
              <a:t>Python </a:t>
            </a:r>
            <a:r>
              <a:rPr lang="zh-CN" altLang="en-US" dirty="0"/>
              <a:t>或 </a:t>
            </a:r>
            <a:r>
              <a:rPr lang="en-US" altLang="zh-CN" dirty="0"/>
              <a:t>Java </a:t>
            </a:r>
            <a:r>
              <a:rPr lang="zh-CN" altLang="en-US" dirty="0"/>
              <a:t>中写入的自定义逻辑进行编码，然后配置函数以连接到第三方服务或其他采用 </a:t>
            </a:r>
            <a:r>
              <a:rPr lang="en-US" altLang="zh-CN" dirty="0"/>
              <a:t>AWS IoT </a:t>
            </a:r>
            <a:r>
              <a:rPr lang="zh-CN" altLang="en-US" dirty="0"/>
              <a:t>技术的连接终端节点。</a:t>
            </a:r>
            <a:endParaRPr lang="en-US" dirty="0"/>
          </a:p>
        </p:txBody>
      </p:sp>
    </p:spTree>
    <p:extLst>
      <p:ext uri="{BB962C8B-B14F-4D97-AF65-F5344CB8AC3E}">
        <p14:creationId xmlns:p14="http://schemas.microsoft.com/office/powerpoint/2010/main" val="746700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7" name="Content Placeholder 6"/>
          <p:cNvPicPr>
            <a:picLocks noGrp="1" noChangeAspect="1"/>
          </p:cNvPicPr>
          <p:nvPr>
            <p:ph idx="1"/>
          </p:nvPr>
        </p:nvPicPr>
        <p:blipFill>
          <a:blip r:embed="rId2"/>
          <a:stretch>
            <a:fillRect/>
          </a:stretch>
        </p:blipFill>
        <p:spPr>
          <a:xfrm>
            <a:off x="838200" y="1945391"/>
            <a:ext cx="10515600" cy="4111806"/>
          </a:xfrm>
          <a:prstGeom prst="rect">
            <a:avLst/>
          </a:prstGeom>
        </p:spPr>
      </p:pic>
      <p:sp>
        <p:nvSpPr>
          <p:cNvPr id="6" name="AutoShape 6" descr="ttps://d0.awsstatic-china.com/IoT/assets/aws_iot_button_architecture_1920x1080.png"/>
          <p:cNvSpPr>
            <a:spLocks noChangeAspect="1" noChangeArrowheads="1"/>
          </p:cNvSpPr>
          <p:nvPr/>
        </p:nvSpPr>
        <p:spPr bwMode="auto">
          <a:xfrm>
            <a:off x="0" y="0"/>
            <a:ext cx="12392025" cy="69723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094139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Backup</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896003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1668780" y="0"/>
            <a:ext cx="7719895" cy="6224601"/>
          </a:xfrm>
          <a:prstGeom prst="rect">
            <a:avLst/>
          </a:prstGeom>
        </p:spPr>
      </p:pic>
    </p:spTree>
    <p:extLst>
      <p:ext uri="{BB962C8B-B14F-4D97-AF65-F5344CB8AC3E}">
        <p14:creationId xmlns:p14="http://schemas.microsoft.com/office/powerpoint/2010/main" val="5245190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Picture 51"/>
          <p:cNvPicPr>
            <a:picLocks noChangeAspect="1"/>
          </p:cNvPicPr>
          <p:nvPr/>
        </p:nvPicPr>
        <p:blipFill>
          <a:blip r:embed="rId3"/>
          <a:stretch>
            <a:fillRect/>
          </a:stretch>
        </p:blipFill>
        <p:spPr>
          <a:xfrm>
            <a:off x="5589109" y="2028701"/>
            <a:ext cx="2664883" cy="1813539"/>
          </a:xfrm>
          <a:prstGeom prst="rect">
            <a:avLst/>
          </a:prstGeom>
        </p:spPr>
      </p:pic>
      <p:pic>
        <p:nvPicPr>
          <p:cNvPr id="91" name="Picture 90"/>
          <p:cNvPicPr>
            <a:picLocks noChangeAspect="1"/>
          </p:cNvPicPr>
          <p:nvPr/>
        </p:nvPicPr>
        <p:blipFill>
          <a:blip r:embed="rId4"/>
          <a:stretch>
            <a:fillRect/>
          </a:stretch>
        </p:blipFill>
        <p:spPr>
          <a:xfrm>
            <a:off x="273754" y="1155970"/>
            <a:ext cx="3383844" cy="1443533"/>
          </a:xfrm>
          <a:prstGeom prst="rect">
            <a:avLst/>
          </a:prstGeom>
        </p:spPr>
      </p:pic>
      <p:sp>
        <p:nvSpPr>
          <p:cNvPr id="4" name="Rectangle 3"/>
          <p:cNvSpPr/>
          <p:nvPr/>
        </p:nvSpPr>
        <p:spPr>
          <a:xfrm>
            <a:off x="6009678" y="1659369"/>
            <a:ext cx="1688284" cy="307777"/>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IoT Cloud Core</a:t>
            </a:r>
            <a:endParaRPr lang="en-US" sz="1400" dirty="0">
              <a:solidFill>
                <a:srgbClr val="004266"/>
              </a:solidFill>
              <a:latin typeface="Monaco" charset="0"/>
              <a:ea typeface="Monaco" charset="0"/>
              <a:cs typeface="Monaco" charset="0"/>
            </a:endParaRPr>
          </a:p>
        </p:txBody>
      </p:sp>
      <p:sp>
        <p:nvSpPr>
          <p:cNvPr id="5" name="Rectangle 4"/>
          <p:cNvSpPr/>
          <p:nvPr/>
        </p:nvSpPr>
        <p:spPr>
          <a:xfrm>
            <a:off x="960433" y="786638"/>
            <a:ext cx="2010486" cy="307777"/>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AI Chatbot System</a:t>
            </a:r>
            <a:endParaRPr lang="en-US" sz="1400" dirty="0">
              <a:solidFill>
                <a:srgbClr val="004266"/>
              </a:solidFill>
              <a:latin typeface="Monaco" charset="0"/>
              <a:ea typeface="Monaco" charset="0"/>
              <a:cs typeface="Monaco" charset="0"/>
            </a:endParaRPr>
          </a:p>
        </p:txBody>
      </p:sp>
      <p:pic>
        <p:nvPicPr>
          <p:cNvPr id="2" name="Picture 1"/>
          <p:cNvPicPr>
            <a:picLocks noChangeAspect="1"/>
          </p:cNvPicPr>
          <p:nvPr/>
        </p:nvPicPr>
        <p:blipFill>
          <a:blip r:embed="rId5"/>
          <a:stretch>
            <a:fillRect/>
          </a:stretch>
        </p:blipFill>
        <p:spPr>
          <a:xfrm>
            <a:off x="6634210" y="4876671"/>
            <a:ext cx="1203020" cy="1031160"/>
          </a:xfrm>
          <a:prstGeom prst="rect">
            <a:avLst/>
          </a:prstGeom>
        </p:spPr>
      </p:pic>
      <p:sp>
        <p:nvSpPr>
          <p:cNvPr id="26" name="Rectangle 25"/>
          <p:cNvSpPr/>
          <p:nvPr/>
        </p:nvSpPr>
        <p:spPr>
          <a:xfrm>
            <a:off x="5476988" y="4887822"/>
            <a:ext cx="1151277" cy="523220"/>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IoT Edge</a:t>
            </a:r>
          </a:p>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&amp; Devices</a:t>
            </a:r>
            <a:endParaRPr lang="en-US" sz="1400" dirty="0">
              <a:solidFill>
                <a:srgbClr val="004266"/>
              </a:solidFill>
              <a:latin typeface="Monaco" charset="0"/>
              <a:ea typeface="Monaco" charset="0"/>
              <a:cs typeface="Monaco" charset="0"/>
            </a:endParaRPr>
          </a:p>
        </p:txBody>
      </p:sp>
      <p:sp>
        <p:nvSpPr>
          <p:cNvPr id="3" name="Rectangle 2"/>
          <p:cNvSpPr/>
          <p:nvPr/>
        </p:nvSpPr>
        <p:spPr>
          <a:xfrm>
            <a:off x="3772744" y="2007996"/>
            <a:ext cx="1608995" cy="646331"/>
          </a:xfrm>
          <a:prstGeom prst="rect">
            <a:avLst/>
          </a:prstGeom>
        </p:spPr>
        <p:txBody>
          <a:bodyPr wrap="square">
            <a:spAutoFit/>
          </a:bodyPr>
          <a:lstStyle/>
          <a:p>
            <a:r>
              <a:rPr lang="en-US" sz="1200" dirty="0" smtClean="0">
                <a:latin typeface="Comic Sans MS" charset="0"/>
                <a:ea typeface="Comic Sans MS" charset="0"/>
                <a:cs typeface="Comic Sans MS" charset="0"/>
              </a:rPr>
              <a:t>Control device through conversational API</a:t>
            </a:r>
            <a:endParaRPr lang="en-US" sz="1200" dirty="0">
              <a:latin typeface="Comic Sans MS" charset="0"/>
              <a:ea typeface="Comic Sans MS" charset="0"/>
              <a:cs typeface="Comic Sans MS" charset="0"/>
            </a:endParaRPr>
          </a:p>
        </p:txBody>
      </p:sp>
      <p:sp>
        <p:nvSpPr>
          <p:cNvPr id="33" name="Rectangle 32"/>
          <p:cNvSpPr/>
          <p:nvPr/>
        </p:nvSpPr>
        <p:spPr>
          <a:xfrm>
            <a:off x="4353203" y="239478"/>
            <a:ext cx="2581156" cy="461665"/>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2400" dirty="0" smtClean="0">
                <a:solidFill>
                  <a:srgbClr val="004266"/>
                </a:solidFill>
                <a:latin typeface="Monaco" charset="0"/>
                <a:ea typeface="Monaco" charset="0"/>
                <a:cs typeface="Monaco" charset="0"/>
              </a:rPr>
              <a:t>IoT Ecosystem</a:t>
            </a:r>
            <a:endParaRPr lang="en-US" sz="2400" dirty="0">
              <a:solidFill>
                <a:srgbClr val="004266"/>
              </a:solidFill>
              <a:latin typeface="Monaco" charset="0"/>
              <a:ea typeface="Monaco" charset="0"/>
              <a:cs typeface="Monaco" charset="0"/>
            </a:endParaRPr>
          </a:p>
        </p:txBody>
      </p:sp>
      <p:sp>
        <p:nvSpPr>
          <p:cNvPr id="30" name="Donut 29"/>
          <p:cNvSpPr/>
          <p:nvPr/>
        </p:nvSpPr>
        <p:spPr>
          <a:xfrm>
            <a:off x="6815340" y="4241756"/>
            <a:ext cx="213440" cy="214489"/>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34" name="Straight Connector 33"/>
          <p:cNvCxnSpPr>
            <a:stCxn id="30" idx="0"/>
            <a:endCxn id="52" idx="2"/>
          </p:cNvCxnSpPr>
          <p:nvPr/>
        </p:nvCxnSpPr>
        <p:spPr>
          <a:xfrm flipH="1" flipV="1">
            <a:off x="6921551" y="3842240"/>
            <a:ext cx="509" cy="399516"/>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7" name="Straight Connector 36"/>
          <p:cNvCxnSpPr>
            <a:endCxn id="30" idx="4"/>
          </p:cNvCxnSpPr>
          <p:nvPr/>
        </p:nvCxnSpPr>
        <p:spPr>
          <a:xfrm flipV="1">
            <a:off x="6921550" y="4456245"/>
            <a:ext cx="510" cy="431577"/>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41" name="Rectangle 40"/>
          <p:cNvSpPr/>
          <p:nvPr/>
        </p:nvSpPr>
        <p:spPr>
          <a:xfrm>
            <a:off x="6322263" y="4537306"/>
            <a:ext cx="1590500" cy="276999"/>
          </a:xfrm>
          <a:prstGeom prst="rect">
            <a:avLst/>
          </a:prstGeom>
        </p:spPr>
        <p:txBody>
          <a:bodyPr wrap="none">
            <a:spAutoFit/>
          </a:bodyPr>
          <a:lstStyle/>
          <a:p>
            <a:r>
              <a:rPr lang="en-US" sz="1200" dirty="0" smtClean="0">
                <a:latin typeface="Comic Sans MS" charset="0"/>
                <a:ea typeface="Comic Sans MS" charset="0"/>
                <a:cs typeface="Comic Sans MS" charset="0"/>
              </a:rPr>
              <a:t>Connection Protocol</a:t>
            </a:r>
            <a:endParaRPr lang="en-US" sz="1200" dirty="0">
              <a:latin typeface="Comic Sans MS" charset="0"/>
              <a:ea typeface="Comic Sans MS" charset="0"/>
              <a:cs typeface="Comic Sans MS" charset="0"/>
            </a:endParaRPr>
          </a:p>
        </p:txBody>
      </p:sp>
      <p:sp>
        <p:nvSpPr>
          <p:cNvPr id="42" name="Rectangle 41"/>
          <p:cNvSpPr/>
          <p:nvPr/>
        </p:nvSpPr>
        <p:spPr>
          <a:xfrm>
            <a:off x="6853819" y="2777238"/>
            <a:ext cx="1503938" cy="461665"/>
          </a:xfrm>
          <a:prstGeom prst="rect">
            <a:avLst/>
          </a:prstGeom>
        </p:spPr>
        <p:txBody>
          <a:bodyPr wrap="none">
            <a:spAutoFit/>
          </a:bodyPr>
          <a:lstStyle/>
          <a:p>
            <a:r>
              <a:rPr lang="en-US" sz="1200" dirty="0" smtClean="0">
                <a:latin typeface="Comic Sans MS" charset="0"/>
                <a:ea typeface="Comic Sans MS" charset="0"/>
                <a:cs typeface="Comic Sans MS" charset="0"/>
              </a:rPr>
              <a:t>Data Ingestion &amp;</a:t>
            </a:r>
          </a:p>
          <a:p>
            <a:r>
              <a:rPr lang="en-US" sz="1200" dirty="0" smtClean="0">
                <a:latin typeface="Comic Sans MS" charset="0"/>
                <a:ea typeface="Comic Sans MS" charset="0"/>
                <a:cs typeface="Comic Sans MS" charset="0"/>
              </a:rPr>
              <a:t>Real-time Analysis</a:t>
            </a:r>
            <a:endParaRPr lang="en-US" sz="1200" dirty="0">
              <a:latin typeface="Comic Sans MS" charset="0"/>
              <a:ea typeface="Comic Sans MS" charset="0"/>
              <a:cs typeface="Comic Sans MS" charset="0"/>
            </a:endParaRPr>
          </a:p>
        </p:txBody>
      </p:sp>
      <p:cxnSp>
        <p:nvCxnSpPr>
          <p:cNvPr id="47" name="Straight Connector 46"/>
          <p:cNvCxnSpPr>
            <a:stCxn id="50" idx="2"/>
            <a:endCxn id="65" idx="3"/>
          </p:cNvCxnSpPr>
          <p:nvPr/>
        </p:nvCxnSpPr>
        <p:spPr>
          <a:xfrm flipH="1">
            <a:off x="3565096" y="5404282"/>
            <a:ext cx="852039" cy="1"/>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50" name="Donut 49"/>
          <p:cNvSpPr/>
          <p:nvPr/>
        </p:nvSpPr>
        <p:spPr>
          <a:xfrm>
            <a:off x="4417135" y="5297037"/>
            <a:ext cx="213440" cy="214489"/>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53" name="Straight Connector 52"/>
          <p:cNvCxnSpPr>
            <a:stCxn id="26" idx="1"/>
            <a:endCxn id="50" idx="6"/>
          </p:cNvCxnSpPr>
          <p:nvPr/>
        </p:nvCxnSpPr>
        <p:spPr>
          <a:xfrm flipH="1">
            <a:off x="4630575" y="5149432"/>
            <a:ext cx="846413" cy="25485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60" name="Rectangle 59"/>
          <p:cNvSpPr/>
          <p:nvPr/>
        </p:nvSpPr>
        <p:spPr>
          <a:xfrm>
            <a:off x="3727420" y="5496537"/>
            <a:ext cx="1854995" cy="461665"/>
          </a:xfrm>
          <a:prstGeom prst="rect">
            <a:avLst/>
          </a:prstGeom>
        </p:spPr>
        <p:txBody>
          <a:bodyPr wrap="none">
            <a:spAutoFit/>
          </a:bodyPr>
          <a:lstStyle/>
          <a:p>
            <a:r>
              <a:rPr lang="en-US" sz="1200" dirty="0" smtClean="0">
                <a:latin typeface="Comic Sans MS" charset="0"/>
                <a:ea typeface="Comic Sans MS" charset="0"/>
                <a:cs typeface="Comic Sans MS" charset="0"/>
              </a:rPr>
              <a:t>Predictive Maintenance</a:t>
            </a:r>
          </a:p>
          <a:p>
            <a:r>
              <a:rPr lang="en-US" sz="1200" dirty="0" smtClean="0">
                <a:latin typeface="Comic Sans MS" charset="0"/>
                <a:ea typeface="Comic Sans MS" charset="0"/>
                <a:cs typeface="Comic Sans MS" charset="0"/>
              </a:rPr>
              <a:t>&amp; Anomaly Detection</a:t>
            </a:r>
            <a:endParaRPr lang="en-US" sz="1200" dirty="0">
              <a:latin typeface="Comic Sans MS" charset="0"/>
              <a:ea typeface="Comic Sans MS" charset="0"/>
              <a:cs typeface="Comic Sans MS" charset="0"/>
            </a:endParaRPr>
          </a:p>
        </p:txBody>
      </p:sp>
      <p:sp>
        <p:nvSpPr>
          <p:cNvPr id="66" name="Rectangle 65"/>
          <p:cNvSpPr/>
          <p:nvPr/>
        </p:nvSpPr>
        <p:spPr>
          <a:xfrm>
            <a:off x="570609" y="4673282"/>
            <a:ext cx="2654894" cy="307777"/>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Machine | Deep Learning</a:t>
            </a:r>
            <a:endParaRPr lang="en-US" sz="1400" dirty="0">
              <a:solidFill>
                <a:srgbClr val="004266"/>
              </a:solidFill>
              <a:latin typeface="Monaco" charset="0"/>
              <a:ea typeface="Monaco" charset="0"/>
              <a:cs typeface="Monaco" charset="0"/>
            </a:endParaRPr>
          </a:p>
        </p:txBody>
      </p:sp>
      <p:pic>
        <p:nvPicPr>
          <p:cNvPr id="65" name="Picture 64"/>
          <p:cNvPicPr>
            <a:picLocks noChangeAspect="1"/>
          </p:cNvPicPr>
          <p:nvPr/>
        </p:nvPicPr>
        <p:blipFill>
          <a:blip r:embed="rId6"/>
          <a:stretch>
            <a:fillRect/>
          </a:stretch>
        </p:blipFill>
        <p:spPr>
          <a:xfrm>
            <a:off x="231016" y="5012038"/>
            <a:ext cx="3334080" cy="784489"/>
          </a:xfrm>
          <a:prstGeom prst="rect">
            <a:avLst/>
          </a:prstGeom>
        </p:spPr>
      </p:pic>
      <p:sp>
        <p:nvSpPr>
          <p:cNvPr id="80" name="Oval 79"/>
          <p:cNvSpPr/>
          <p:nvPr/>
        </p:nvSpPr>
        <p:spPr>
          <a:xfrm>
            <a:off x="6357538" y="4195111"/>
            <a:ext cx="364779" cy="307777"/>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1</a:t>
            </a:r>
            <a:endParaRPr lang="en-US" dirty="0"/>
          </a:p>
        </p:txBody>
      </p:sp>
      <p:sp>
        <p:nvSpPr>
          <p:cNvPr id="82" name="Oval 81"/>
          <p:cNvSpPr/>
          <p:nvPr/>
        </p:nvSpPr>
        <p:spPr>
          <a:xfrm>
            <a:off x="7115173" y="2508323"/>
            <a:ext cx="364779" cy="307777"/>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p:txBody>
      </p:sp>
      <p:sp>
        <p:nvSpPr>
          <p:cNvPr id="83" name="Oval 82"/>
          <p:cNvSpPr/>
          <p:nvPr/>
        </p:nvSpPr>
        <p:spPr>
          <a:xfrm>
            <a:off x="4070539" y="1686494"/>
            <a:ext cx="364779" cy="307777"/>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3</a:t>
            </a:r>
            <a:endParaRPr lang="en-US" dirty="0"/>
          </a:p>
        </p:txBody>
      </p:sp>
      <p:sp>
        <p:nvSpPr>
          <p:cNvPr id="84" name="Oval 83"/>
          <p:cNvSpPr/>
          <p:nvPr/>
        </p:nvSpPr>
        <p:spPr>
          <a:xfrm>
            <a:off x="3240391" y="5749883"/>
            <a:ext cx="364779" cy="307777"/>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4</a:t>
            </a:r>
            <a:endParaRPr lang="en-US" dirty="0"/>
          </a:p>
        </p:txBody>
      </p:sp>
      <p:cxnSp>
        <p:nvCxnSpPr>
          <p:cNvPr id="85" name="Straight Connector 84"/>
          <p:cNvCxnSpPr>
            <a:stCxn id="86" idx="2"/>
            <a:endCxn id="91" idx="3"/>
          </p:cNvCxnSpPr>
          <p:nvPr/>
        </p:nvCxnSpPr>
        <p:spPr>
          <a:xfrm flipH="1" flipV="1">
            <a:off x="3657598" y="1877737"/>
            <a:ext cx="1157233" cy="346181"/>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86" name="Donut 85"/>
          <p:cNvSpPr/>
          <p:nvPr/>
        </p:nvSpPr>
        <p:spPr>
          <a:xfrm>
            <a:off x="4814831" y="2116673"/>
            <a:ext cx="213440" cy="214489"/>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87" name="Straight Connector 86"/>
          <p:cNvCxnSpPr>
            <a:stCxn id="52" idx="1"/>
            <a:endCxn id="86" idx="5"/>
          </p:cNvCxnSpPr>
          <p:nvPr/>
        </p:nvCxnSpPr>
        <p:spPr>
          <a:xfrm flipH="1" flipV="1">
            <a:off x="4997013" y="2299751"/>
            <a:ext cx="592096" cy="63572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00" name="Right Brace 99"/>
          <p:cNvSpPr/>
          <p:nvPr/>
        </p:nvSpPr>
        <p:spPr>
          <a:xfrm>
            <a:off x="8522535" y="1149778"/>
            <a:ext cx="679683" cy="5013955"/>
          </a:xfrm>
          <a:prstGeom prst="rightBrace">
            <a:avLst>
              <a:gd name="adj1" fmla="val 8333"/>
              <a:gd name="adj2" fmla="val 51500"/>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1" name="Rounded Rectangle 100"/>
          <p:cNvSpPr/>
          <p:nvPr/>
        </p:nvSpPr>
        <p:spPr>
          <a:xfrm>
            <a:off x="9285156" y="2269923"/>
            <a:ext cx="947177" cy="2859121"/>
          </a:xfrm>
          <a:prstGeom prst="roundRect">
            <a:avLst/>
          </a:prstGeom>
          <a:solidFill>
            <a:srgbClr val="6BC72B">
              <a:lumMod val="40000"/>
              <a:lumOff val="60000"/>
            </a:srgbClr>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IoT Insight Service based </a:t>
            </a:r>
            <a:r>
              <a:rPr lang="en-US" sz="1200" smtClean="0">
                <a:solidFill>
                  <a:srgbClr val="004266"/>
                </a:solidFill>
                <a:latin typeface="Monaco" charset="0"/>
                <a:ea typeface="Monaco" charset="0"/>
                <a:cs typeface="Monaco" charset="0"/>
              </a:rPr>
              <a:t>on leading edge technologies</a:t>
            </a:r>
            <a:endParaRPr lang="en-US" sz="800" dirty="0">
              <a:solidFill>
                <a:srgbClr val="004266"/>
              </a:solidFill>
              <a:latin typeface="Monaco" charset="0"/>
              <a:ea typeface="Monaco" charset="0"/>
              <a:cs typeface="Monaco" charset="0"/>
            </a:endParaRPr>
          </a:p>
        </p:txBody>
      </p:sp>
      <p:sp>
        <p:nvSpPr>
          <p:cNvPr id="102" name="Can 101"/>
          <p:cNvSpPr/>
          <p:nvPr/>
        </p:nvSpPr>
        <p:spPr>
          <a:xfrm>
            <a:off x="2525966" y="3433862"/>
            <a:ext cx="1176518" cy="719693"/>
          </a:xfrm>
          <a:prstGeom prst="can">
            <a:avLst>
              <a:gd name="adj" fmla="val 22644"/>
            </a:avLst>
          </a:prstGeom>
          <a:solidFill>
            <a:srgbClr val="FFFFFF"/>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Graph Data &amp; Knowledge Base</a:t>
            </a:r>
            <a:endParaRPr lang="en-US" sz="1200" dirty="0">
              <a:solidFill>
                <a:srgbClr val="004266"/>
              </a:solidFill>
              <a:latin typeface="Monaco" charset="0"/>
              <a:ea typeface="Monaco" charset="0"/>
              <a:cs typeface="Monaco" charset="0"/>
            </a:endParaRPr>
          </a:p>
        </p:txBody>
      </p:sp>
      <p:cxnSp>
        <p:nvCxnSpPr>
          <p:cNvPr id="104" name="Straight Connector 103"/>
          <p:cNvCxnSpPr>
            <a:stCxn id="107" idx="1"/>
            <a:endCxn id="91" idx="2"/>
          </p:cNvCxnSpPr>
          <p:nvPr/>
        </p:nvCxnSpPr>
        <p:spPr>
          <a:xfrm flipH="1" flipV="1">
            <a:off x="1965676" y="2599503"/>
            <a:ext cx="397712" cy="364198"/>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07" name="Donut 106"/>
          <p:cNvSpPr/>
          <p:nvPr/>
        </p:nvSpPr>
        <p:spPr>
          <a:xfrm>
            <a:off x="2332130" y="2932290"/>
            <a:ext cx="213440" cy="214489"/>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10" name="Straight Connector 109"/>
          <p:cNvCxnSpPr>
            <a:stCxn id="102" idx="1"/>
            <a:endCxn id="107" idx="5"/>
          </p:cNvCxnSpPr>
          <p:nvPr/>
        </p:nvCxnSpPr>
        <p:spPr>
          <a:xfrm flipH="1" flipV="1">
            <a:off x="2514312" y="3115368"/>
            <a:ext cx="599913" cy="31849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3" name="Rectangle 112"/>
          <p:cNvSpPr/>
          <p:nvPr/>
        </p:nvSpPr>
        <p:spPr>
          <a:xfrm>
            <a:off x="2942083" y="2871823"/>
            <a:ext cx="1608995" cy="461665"/>
          </a:xfrm>
          <a:prstGeom prst="rect">
            <a:avLst/>
          </a:prstGeom>
        </p:spPr>
        <p:txBody>
          <a:bodyPr wrap="square">
            <a:spAutoFit/>
          </a:bodyPr>
          <a:lstStyle/>
          <a:p>
            <a:r>
              <a:rPr lang="en-US" sz="1200" dirty="0" smtClean="0">
                <a:latin typeface="Comic Sans MS" charset="0"/>
                <a:ea typeface="Comic Sans MS" charset="0"/>
                <a:cs typeface="Comic Sans MS" charset="0"/>
              </a:rPr>
              <a:t>Knowledge &amp; Graph Analytics</a:t>
            </a:r>
            <a:endParaRPr lang="en-US" sz="1200" dirty="0">
              <a:latin typeface="Comic Sans MS" charset="0"/>
              <a:ea typeface="Comic Sans MS" charset="0"/>
              <a:cs typeface="Comic Sans MS" charset="0"/>
            </a:endParaRPr>
          </a:p>
        </p:txBody>
      </p:sp>
      <p:sp>
        <p:nvSpPr>
          <p:cNvPr id="114" name="Oval 113"/>
          <p:cNvSpPr/>
          <p:nvPr/>
        </p:nvSpPr>
        <p:spPr>
          <a:xfrm>
            <a:off x="2715873" y="2686053"/>
            <a:ext cx="364779" cy="307777"/>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5</a:t>
            </a:r>
            <a:endParaRPr lang="en-US" dirty="0"/>
          </a:p>
        </p:txBody>
      </p:sp>
      <p:cxnSp>
        <p:nvCxnSpPr>
          <p:cNvPr id="119" name="Straight Connector 118"/>
          <p:cNvCxnSpPr>
            <a:stCxn id="123" idx="6"/>
            <a:endCxn id="52" idx="1"/>
          </p:cNvCxnSpPr>
          <p:nvPr/>
        </p:nvCxnSpPr>
        <p:spPr>
          <a:xfrm flipV="1">
            <a:off x="4523855" y="2935471"/>
            <a:ext cx="1065254" cy="43193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23" name="Donut 122"/>
          <p:cNvSpPr/>
          <p:nvPr/>
        </p:nvSpPr>
        <p:spPr>
          <a:xfrm>
            <a:off x="4310415" y="3260156"/>
            <a:ext cx="213440" cy="214489"/>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25" name="Straight Connector 124"/>
          <p:cNvCxnSpPr>
            <a:stCxn id="102" idx="4"/>
            <a:endCxn id="123" idx="3"/>
          </p:cNvCxnSpPr>
          <p:nvPr/>
        </p:nvCxnSpPr>
        <p:spPr>
          <a:xfrm flipV="1">
            <a:off x="3702484" y="3443234"/>
            <a:ext cx="639189" cy="350475"/>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36" name="Rectangle 135"/>
          <p:cNvSpPr/>
          <p:nvPr/>
        </p:nvSpPr>
        <p:spPr>
          <a:xfrm>
            <a:off x="10638082" y="1877736"/>
            <a:ext cx="1257075" cy="1384995"/>
          </a:xfrm>
          <a:prstGeom prst="rect">
            <a:avLst/>
          </a:prstGeom>
        </p:spPr>
        <p:txBody>
          <a:bodyPr wrap="none">
            <a:spAutoFit/>
          </a:bodyPr>
          <a:lstStyle/>
          <a:p>
            <a:pPr marL="171450" indent="-171450">
              <a:buFont typeface="Wingdings" charset="2"/>
              <a:buChar char="ü"/>
            </a:pPr>
            <a:r>
              <a:rPr lang="en-US" sz="1200" dirty="0" smtClean="0">
                <a:latin typeface="Comic Sans MS" charset="0"/>
                <a:ea typeface="Comic Sans MS" charset="0"/>
                <a:cs typeface="Comic Sans MS" charset="0"/>
              </a:rPr>
              <a:t>Python</a:t>
            </a:r>
          </a:p>
          <a:p>
            <a:pPr marL="171450" indent="-171450">
              <a:buFont typeface="Wingdings" charset="2"/>
              <a:buChar char="ü"/>
            </a:pPr>
            <a:r>
              <a:rPr lang="en-US" sz="1200" dirty="0" smtClean="0">
                <a:latin typeface="Comic Sans MS" charset="0"/>
                <a:ea typeface="Comic Sans MS" charset="0"/>
                <a:cs typeface="Comic Sans MS" charset="0"/>
              </a:rPr>
              <a:t>Java</a:t>
            </a:r>
          </a:p>
          <a:p>
            <a:pPr marL="171450" indent="-171450">
              <a:buFont typeface="Wingdings" charset="2"/>
              <a:buChar char="ü"/>
            </a:pPr>
            <a:r>
              <a:rPr lang="en-US" sz="1200" dirty="0" smtClean="0">
                <a:latin typeface="Comic Sans MS" charset="0"/>
                <a:ea typeface="Comic Sans MS" charset="0"/>
                <a:cs typeface="Comic Sans MS" charset="0"/>
              </a:rPr>
              <a:t>Spring Cloud</a:t>
            </a:r>
          </a:p>
          <a:p>
            <a:pPr marL="171450" indent="-171450">
              <a:buFont typeface="Wingdings" charset="2"/>
              <a:buChar char="ü"/>
            </a:pPr>
            <a:r>
              <a:rPr lang="en-US" sz="1200" dirty="0" err="1" smtClean="0">
                <a:latin typeface="Comic Sans MS" charset="0"/>
                <a:ea typeface="Comic Sans MS" charset="0"/>
                <a:cs typeface="Comic Sans MS" charset="0"/>
              </a:rPr>
              <a:t>Nosql</a:t>
            </a:r>
            <a:endParaRPr lang="en-US" sz="1200" dirty="0" smtClean="0">
              <a:latin typeface="Comic Sans MS" charset="0"/>
              <a:ea typeface="Comic Sans MS" charset="0"/>
              <a:cs typeface="Comic Sans MS" charset="0"/>
            </a:endParaRPr>
          </a:p>
          <a:p>
            <a:pPr marL="171450" indent="-171450">
              <a:buFont typeface="Wingdings" charset="2"/>
              <a:buChar char="ü"/>
            </a:pPr>
            <a:r>
              <a:rPr lang="en-US" sz="1200" dirty="0" smtClean="0">
                <a:latin typeface="Comic Sans MS" charset="0"/>
                <a:ea typeface="Comic Sans MS" charset="0"/>
                <a:cs typeface="Comic Sans MS" charset="0"/>
              </a:rPr>
              <a:t>Spark</a:t>
            </a:r>
          </a:p>
          <a:p>
            <a:pPr marL="171450" indent="-171450">
              <a:buFont typeface="Wingdings" charset="2"/>
              <a:buChar char="ü"/>
            </a:pPr>
            <a:r>
              <a:rPr lang="en-US" sz="1200" dirty="0" smtClean="0">
                <a:latin typeface="Comic Sans MS" charset="0"/>
                <a:ea typeface="Comic Sans MS" charset="0"/>
                <a:cs typeface="Comic Sans MS" charset="0"/>
              </a:rPr>
              <a:t>Hadoop</a:t>
            </a:r>
          </a:p>
          <a:p>
            <a:pPr marL="171450" indent="-171450">
              <a:buFont typeface="Wingdings" charset="2"/>
              <a:buChar char="ü"/>
            </a:pPr>
            <a:endParaRPr lang="en-US" sz="1200" dirty="0">
              <a:latin typeface="Comic Sans MS" charset="0"/>
              <a:ea typeface="Comic Sans MS" charset="0"/>
              <a:cs typeface="Comic Sans MS" charset="0"/>
            </a:endParaRPr>
          </a:p>
        </p:txBody>
      </p:sp>
      <p:sp>
        <p:nvSpPr>
          <p:cNvPr id="137" name="Rectangle 136"/>
          <p:cNvSpPr/>
          <p:nvPr/>
        </p:nvSpPr>
        <p:spPr>
          <a:xfrm>
            <a:off x="10153656" y="1604550"/>
            <a:ext cx="1688284" cy="307777"/>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Implementation</a:t>
            </a:r>
            <a:endParaRPr lang="en-US" sz="1400" dirty="0">
              <a:solidFill>
                <a:srgbClr val="004266"/>
              </a:solidFill>
              <a:latin typeface="Monaco" charset="0"/>
              <a:ea typeface="Monaco" charset="0"/>
              <a:cs typeface="Monaco" charset="0"/>
            </a:endParaRPr>
          </a:p>
        </p:txBody>
      </p:sp>
      <p:sp>
        <p:nvSpPr>
          <p:cNvPr id="138" name="Rectangle 137"/>
          <p:cNvSpPr/>
          <p:nvPr/>
        </p:nvSpPr>
        <p:spPr>
          <a:xfrm>
            <a:off x="10618107" y="3474645"/>
            <a:ext cx="1335622" cy="1569660"/>
          </a:xfrm>
          <a:prstGeom prst="rect">
            <a:avLst/>
          </a:prstGeom>
        </p:spPr>
        <p:txBody>
          <a:bodyPr wrap="none">
            <a:spAutoFit/>
          </a:bodyPr>
          <a:lstStyle/>
          <a:p>
            <a:pPr marL="171450" indent="-171450">
              <a:buFont typeface="Wingdings" charset="2"/>
              <a:buChar char="ü"/>
            </a:pPr>
            <a:r>
              <a:rPr lang="en-US" sz="1200" dirty="0" smtClean="0">
                <a:latin typeface="Comic Sans MS" charset="0"/>
                <a:ea typeface="Comic Sans MS" charset="0"/>
                <a:cs typeface="Comic Sans MS" charset="0"/>
              </a:rPr>
              <a:t>NLU</a:t>
            </a:r>
          </a:p>
          <a:p>
            <a:pPr marL="171450" indent="-171450">
              <a:buFont typeface="Wingdings" charset="2"/>
              <a:buChar char="ü"/>
            </a:pPr>
            <a:r>
              <a:rPr lang="en-US" sz="1200" dirty="0" err="1" smtClean="0">
                <a:latin typeface="Comic Sans MS" charset="0"/>
                <a:ea typeface="Comic Sans MS" charset="0"/>
                <a:cs typeface="Comic Sans MS" charset="0"/>
              </a:rPr>
              <a:t>SKlearn</a:t>
            </a:r>
            <a:endParaRPr lang="en-US" sz="1200" dirty="0" smtClean="0">
              <a:latin typeface="Comic Sans MS" charset="0"/>
              <a:ea typeface="Comic Sans MS" charset="0"/>
              <a:cs typeface="Comic Sans MS" charset="0"/>
            </a:endParaRPr>
          </a:p>
          <a:p>
            <a:pPr marL="171450" indent="-171450">
              <a:buFont typeface="Wingdings" charset="2"/>
              <a:buChar char="ü"/>
            </a:pPr>
            <a:r>
              <a:rPr lang="en-US" sz="1200" dirty="0" err="1" smtClean="0">
                <a:latin typeface="Comic Sans MS" charset="0"/>
                <a:ea typeface="Comic Sans MS" charset="0"/>
                <a:cs typeface="Comic Sans MS" charset="0"/>
              </a:rPr>
              <a:t>Keras</a:t>
            </a:r>
            <a:endParaRPr lang="en-US" sz="1200" dirty="0" smtClean="0">
              <a:latin typeface="Comic Sans MS" charset="0"/>
              <a:ea typeface="Comic Sans MS" charset="0"/>
              <a:cs typeface="Comic Sans MS" charset="0"/>
            </a:endParaRPr>
          </a:p>
          <a:p>
            <a:pPr marL="171450" indent="-171450">
              <a:buFont typeface="Wingdings" charset="2"/>
              <a:buChar char="ü"/>
            </a:pPr>
            <a:r>
              <a:rPr lang="en-US" sz="1200" dirty="0" err="1" smtClean="0">
                <a:latin typeface="Comic Sans MS" charset="0"/>
                <a:ea typeface="Comic Sans MS" charset="0"/>
                <a:cs typeface="Comic Sans MS" charset="0"/>
              </a:rPr>
              <a:t>TensorFlow</a:t>
            </a:r>
            <a:endParaRPr lang="en-US" sz="1200" dirty="0" smtClean="0">
              <a:latin typeface="Comic Sans MS" charset="0"/>
              <a:ea typeface="Comic Sans MS" charset="0"/>
              <a:cs typeface="Comic Sans MS" charset="0"/>
            </a:endParaRPr>
          </a:p>
          <a:p>
            <a:pPr marL="171450" indent="-171450">
              <a:buFont typeface="Wingdings" charset="2"/>
              <a:buChar char="ü"/>
            </a:pPr>
            <a:r>
              <a:rPr lang="en-US" sz="1200" dirty="0" err="1" smtClean="0">
                <a:latin typeface="Comic Sans MS" charset="0"/>
                <a:ea typeface="Comic Sans MS" charset="0"/>
                <a:cs typeface="Comic Sans MS" charset="0"/>
              </a:rPr>
              <a:t>Caffe</a:t>
            </a:r>
            <a:endParaRPr lang="en-US" sz="1200" dirty="0" smtClean="0">
              <a:latin typeface="Comic Sans MS" charset="0"/>
              <a:ea typeface="Comic Sans MS" charset="0"/>
              <a:cs typeface="Comic Sans MS" charset="0"/>
            </a:endParaRPr>
          </a:p>
          <a:p>
            <a:pPr marL="171450" indent="-171450">
              <a:buFont typeface="Wingdings" charset="2"/>
              <a:buChar char="ü"/>
            </a:pPr>
            <a:r>
              <a:rPr lang="en-US" sz="1200" dirty="0" smtClean="0">
                <a:latin typeface="Comic Sans MS" charset="0"/>
                <a:ea typeface="Comic Sans MS" charset="0"/>
                <a:cs typeface="Comic Sans MS" charset="0"/>
              </a:rPr>
              <a:t>Yolo</a:t>
            </a:r>
          </a:p>
          <a:p>
            <a:pPr marL="171450" indent="-171450">
              <a:buFont typeface="Wingdings" charset="2"/>
              <a:buChar char="ü"/>
            </a:pPr>
            <a:r>
              <a:rPr lang="en-US" sz="1200" dirty="0" smtClean="0">
                <a:latin typeface="Comic Sans MS" charset="0"/>
                <a:ea typeface="Comic Sans MS" charset="0"/>
                <a:cs typeface="Comic Sans MS" charset="0"/>
              </a:rPr>
              <a:t>Faster-RCNN</a:t>
            </a:r>
          </a:p>
          <a:p>
            <a:pPr marL="171450" indent="-171450">
              <a:buFont typeface="Wingdings" charset="2"/>
              <a:buChar char="ü"/>
            </a:pPr>
            <a:r>
              <a:rPr lang="en-US" sz="1200" dirty="0" smtClean="0">
                <a:latin typeface="Comic Sans MS" charset="0"/>
                <a:ea typeface="Comic Sans MS" charset="0"/>
                <a:cs typeface="Comic Sans MS" charset="0"/>
              </a:rPr>
              <a:t>Algorithms</a:t>
            </a:r>
            <a:endParaRPr lang="en-US" sz="1200" dirty="0">
              <a:latin typeface="Comic Sans MS" charset="0"/>
              <a:ea typeface="Comic Sans MS" charset="0"/>
              <a:cs typeface="Comic Sans MS" charset="0"/>
            </a:endParaRPr>
          </a:p>
        </p:txBody>
      </p:sp>
      <p:sp>
        <p:nvSpPr>
          <p:cNvPr id="139" name="Rectangle 138"/>
          <p:cNvSpPr/>
          <p:nvPr/>
        </p:nvSpPr>
        <p:spPr>
          <a:xfrm>
            <a:off x="10509584" y="3201459"/>
            <a:ext cx="936475" cy="307777"/>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ML | DL</a:t>
            </a:r>
            <a:endParaRPr lang="en-US" sz="1400" dirty="0">
              <a:solidFill>
                <a:srgbClr val="004266"/>
              </a:solidFill>
              <a:latin typeface="Monaco" charset="0"/>
              <a:ea typeface="Monaco" charset="0"/>
              <a:cs typeface="Monaco" charset="0"/>
            </a:endParaRPr>
          </a:p>
        </p:txBody>
      </p:sp>
      <p:sp>
        <p:nvSpPr>
          <p:cNvPr id="140" name="Rectangle 139"/>
          <p:cNvSpPr/>
          <p:nvPr/>
        </p:nvSpPr>
        <p:spPr>
          <a:xfrm>
            <a:off x="10656197" y="5439051"/>
            <a:ext cx="1104790" cy="461665"/>
          </a:xfrm>
          <a:prstGeom prst="rect">
            <a:avLst/>
          </a:prstGeom>
        </p:spPr>
        <p:txBody>
          <a:bodyPr wrap="none">
            <a:spAutoFit/>
          </a:bodyPr>
          <a:lstStyle/>
          <a:p>
            <a:pPr marL="171450" indent="-171450">
              <a:buFont typeface="Wingdings" charset="2"/>
              <a:buChar char="ü"/>
            </a:pPr>
            <a:r>
              <a:rPr lang="en-US" sz="1200" dirty="0" smtClean="0">
                <a:latin typeface="Comic Sans MS" charset="0"/>
                <a:ea typeface="Comic Sans MS" charset="0"/>
                <a:cs typeface="Comic Sans MS" charset="0"/>
              </a:rPr>
              <a:t>Docker</a:t>
            </a:r>
          </a:p>
          <a:p>
            <a:pPr marL="171450" indent="-171450">
              <a:buFont typeface="Wingdings" charset="2"/>
              <a:buChar char="ü"/>
            </a:pPr>
            <a:r>
              <a:rPr lang="en-US" sz="1200" dirty="0" err="1" smtClean="0">
                <a:latin typeface="Comic Sans MS" charset="0"/>
                <a:ea typeface="Comic Sans MS" charset="0"/>
                <a:cs typeface="Comic Sans MS" charset="0"/>
              </a:rPr>
              <a:t>Kubernete</a:t>
            </a:r>
            <a:endParaRPr lang="en-US" sz="1200" dirty="0">
              <a:latin typeface="Comic Sans MS" charset="0"/>
              <a:ea typeface="Comic Sans MS" charset="0"/>
              <a:cs typeface="Comic Sans MS" charset="0"/>
            </a:endParaRPr>
          </a:p>
        </p:txBody>
      </p:sp>
      <p:sp>
        <p:nvSpPr>
          <p:cNvPr id="141" name="Rectangle 140"/>
          <p:cNvSpPr/>
          <p:nvPr/>
        </p:nvSpPr>
        <p:spPr>
          <a:xfrm>
            <a:off x="10374857" y="5175898"/>
            <a:ext cx="1473481" cy="307777"/>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914377" eaLnBrk="0" fontAlgn="base">
              <a:spcBef>
                <a:spcPct val="0"/>
              </a:spcBef>
              <a:spcAft>
                <a:spcPct val="0"/>
              </a:spcAft>
              <a:defRPr/>
            </a:pPr>
            <a:r>
              <a:rPr lang="en-US" sz="1400" dirty="0" smtClean="0">
                <a:solidFill>
                  <a:srgbClr val="004266"/>
                </a:solidFill>
                <a:latin typeface="Monaco" charset="0"/>
                <a:ea typeface="Monaco" charset="0"/>
                <a:cs typeface="Monaco" charset="0"/>
              </a:rPr>
              <a:t>Cloud Native</a:t>
            </a:r>
            <a:endParaRPr lang="en-US" sz="1400" dirty="0">
              <a:solidFill>
                <a:srgbClr val="004266"/>
              </a:solidFill>
              <a:latin typeface="Monaco" charset="0"/>
              <a:ea typeface="Monaco" charset="0"/>
              <a:cs typeface="Monaco" charset="0"/>
            </a:endParaRPr>
          </a:p>
        </p:txBody>
      </p:sp>
    </p:spTree>
    <p:extLst>
      <p:ext uri="{BB962C8B-B14F-4D97-AF65-F5344CB8AC3E}">
        <p14:creationId xmlns:p14="http://schemas.microsoft.com/office/powerpoint/2010/main" val="99976431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2859033" y="1100138"/>
            <a:ext cx="7612321" cy="5187433"/>
          </a:xfrm>
          <a:prstGeom prst="roundRect">
            <a:avLst>
              <a:gd name="adj" fmla="val 3207"/>
            </a:avLst>
          </a:prstGeom>
          <a:solidFill>
            <a:schemeClr val="accent4"/>
          </a:solid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endParaRPr lang="en-US" sz="2000" dirty="0">
              <a:solidFill>
                <a:srgbClr val="004266"/>
              </a:solidFill>
              <a:latin typeface="Monaco" charset="0"/>
              <a:ea typeface="Monaco" charset="0"/>
              <a:cs typeface="Monaco" charset="0"/>
            </a:endParaRPr>
          </a:p>
        </p:txBody>
      </p:sp>
      <p:sp>
        <p:nvSpPr>
          <p:cNvPr id="11" name="Can 10"/>
          <p:cNvSpPr/>
          <p:nvPr/>
        </p:nvSpPr>
        <p:spPr>
          <a:xfrm rot="16200000">
            <a:off x="6613836" y="1472237"/>
            <a:ext cx="437142" cy="5243853"/>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vert"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Message Hub (Kafka)</a:t>
            </a:r>
            <a:endParaRPr lang="en-US" sz="1000" dirty="0">
              <a:solidFill>
                <a:srgbClr val="004266"/>
              </a:solidFill>
              <a:latin typeface="Monaco" charset="0"/>
              <a:ea typeface="Monaco" charset="0"/>
              <a:cs typeface="Monaco" charset="0"/>
            </a:endParaRPr>
          </a:p>
        </p:txBody>
      </p:sp>
      <p:sp>
        <p:nvSpPr>
          <p:cNvPr id="20" name="Rounded Rectangle 19"/>
          <p:cNvSpPr/>
          <p:nvPr/>
        </p:nvSpPr>
        <p:spPr>
          <a:xfrm>
            <a:off x="1575003" y="3121874"/>
            <a:ext cx="869758" cy="1034360"/>
          </a:xfrm>
          <a:prstGeom prst="roundRect">
            <a:avLst/>
          </a:prstGeom>
          <a:pattFill prst="wdDnDiag">
            <a:fgClr>
              <a:srgbClr val="003756">
                <a:lumMod val="10000"/>
                <a:lumOff val="90000"/>
              </a:srgbClr>
            </a:fgClr>
            <a:bgClr>
              <a:srgbClr val="FFFFFF"/>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100" dirty="0">
                <a:solidFill>
                  <a:srgbClr val="004266"/>
                </a:solidFill>
                <a:latin typeface="Monaco" charset="0"/>
                <a:ea typeface="Monaco" charset="0"/>
                <a:cs typeface="Monaco" charset="0"/>
              </a:rPr>
              <a:t>Gateway</a:t>
            </a:r>
            <a:br>
              <a:rPr lang="en-US" sz="1100" dirty="0">
                <a:solidFill>
                  <a:srgbClr val="004266"/>
                </a:solidFill>
                <a:latin typeface="Monaco" charset="0"/>
                <a:ea typeface="Monaco" charset="0"/>
                <a:cs typeface="Monaco" charset="0"/>
              </a:rPr>
            </a:br>
            <a:r>
              <a:rPr lang="en-US" sz="1100" dirty="0">
                <a:solidFill>
                  <a:srgbClr val="004266"/>
                </a:solidFill>
                <a:latin typeface="Monaco" charset="0"/>
                <a:ea typeface="Monaco" charset="0"/>
                <a:cs typeface="Monaco" charset="0"/>
              </a:rPr>
              <a:t>&amp; Edge Analytics Agent</a:t>
            </a:r>
          </a:p>
        </p:txBody>
      </p:sp>
      <p:cxnSp>
        <p:nvCxnSpPr>
          <p:cNvPr id="21" name="Straight Arrow Connector 20"/>
          <p:cNvCxnSpPr>
            <a:stCxn id="20" idx="3"/>
            <a:endCxn id="55" idx="1"/>
          </p:cNvCxnSpPr>
          <p:nvPr/>
        </p:nvCxnSpPr>
        <p:spPr>
          <a:xfrm>
            <a:off x="2444761" y="3639054"/>
            <a:ext cx="746190" cy="123598"/>
          </a:xfrm>
          <a:prstGeom prst="straightConnector1">
            <a:avLst/>
          </a:prstGeom>
          <a:noFill/>
          <a:ln w="19050" cap="flat" cmpd="sng" algn="ctr">
            <a:solidFill>
              <a:srgbClr val="00B2F2">
                <a:lumMod val="50000"/>
              </a:srgbClr>
            </a:solidFill>
            <a:prstDash val="solid"/>
            <a:headEnd type="arrow"/>
            <a:tailEnd type="arrow"/>
          </a:ln>
          <a:effectLst/>
        </p:spPr>
      </p:cxnSp>
      <p:sp>
        <p:nvSpPr>
          <p:cNvPr id="24" name="Rounded Rectangle 23"/>
          <p:cNvSpPr/>
          <p:nvPr/>
        </p:nvSpPr>
        <p:spPr>
          <a:xfrm>
            <a:off x="142875" y="2129342"/>
            <a:ext cx="1098780" cy="661537"/>
          </a:xfrm>
          <a:prstGeom prst="roundRect">
            <a:avLst/>
          </a:prstGeom>
          <a:solidFill>
            <a:srgbClr val="FFFFFF">
              <a:lumMod val="95000"/>
            </a:srgbClr>
          </a:solidFill>
          <a:ln w="9525" cap="flat" cmpd="sng" algn="ctr">
            <a:solidFill>
              <a:srgbClr val="004266"/>
            </a:solidFill>
            <a:prstDash val="dash"/>
          </a:ln>
          <a:effectLst/>
        </p:spPr>
        <p:txBody>
          <a:bodyPr rtlCol="0" anchor="ctr" anchorCtr="1"/>
          <a:lstStyle/>
          <a:p>
            <a:pPr algn="ctr" defTabSz="914377" eaLnBrk="0" fontAlgn="base">
              <a:spcBef>
                <a:spcPct val="0"/>
              </a:spcBef>
              <a:spcAft>
                <a:spcPct val="0"/>
              </a:spcAft>
              <a:defRPr/>
            </a:pPr>
            <a:r>
              <a:rPr lang="en-US" sz="1000" dirty="0">
                <a:solidFill>
                  <a:srgbClr val="004266"/>
                </a:solidFill>
                <a:latin typeface="Monaco" charset="0"/>
                <a:ea typeface="Monaco" charset="0"/>
                <a:cs typeface="Monaco" charset="0"/>
              </a:rPr>
              <a:t>Application</a:t>
            </a:r>
          </a:p>
        </p:txBody>
      </p:sp>
      <p:cxnSp>
        <p:nvCxnSpPr>
          <p:cNvPr id="26" name="Straight Arrow Connector 25"/>
          <p:cNvCxnSpPr>
            <a:stCxn id="24" idx="3"/>
          </p:cNvCxnSpPr>
          <p:nvPr/>
        </p:nvCxnSpPr>
        <p:spPr>
          <a:xfrm>
            <a:off x="1241655" y="2460111"/>
            <a:ext cx="1950853" cy="202568"/>
          </a:xfrm>
          <a:prstGeom prst="straightConnector1">
            <a:avLst/>
          </a:prstGeom>
          <a:noFill/>
          <a:ln w="19050" cap="flat" cmpd="sng" algn="ctr">
            <a:solidFill>
              <a:srgbClr val="00B2F2">
                <a:lumMod val="50000"/>
              </a:srgbClr>
            </a:solidFill>
            <a:prstDash val="solid"/>
            <a:headEnd type="arrow"/>
            <a:tailEnd type="arrow"/>
          </a:ln>
          <a:effectLst/>
        </p:spPr>
      </p:cxnSp>
      <p:cxnSp>
        <p:nvCxnSpPr>
          <p:cNvPr id="28" name="Straight Arrow Connector 27"/>
          <p:cNvCxnSpPr>
            <a:stCxn id="33" idx="3"/>
            <a:endCxn id="20" idx="1"/>
          </p:cNvCxnSpPr>
          <p:nvPr/>
        </p:nvCxnSpPr>
        <p:spPr>
          <a:xfrm>
            <a:off x="1076616" y="3316957"/>
            <a:ext cx="498387" cy="322097"/>
          </a:xfrm>
          <a:prstGeom prst="straightConnector1">
            <a:avLst/>
          </a:prstGeom>
          <a:noFill/>
          <a:ln w="19050" cap="flat" cmpd="sng" algn="ctr">
            <a:solidFill>
              <a:srgbClr val="00B2F2">
                <a:lumMod val="50000"/>
              </a:srgbClr>
            </a:solidFill>
            <a:prstDash val="solid"/>
            <a:headEnd type="arrow"/>
            <a:tailEnd type="arrow"/>
          </a:ln>
          <a:effectLst/>
        </p:spPr>
      </p:cxnSp>
      <p:cxnSp>
        <p:nvCxnSpPr>
          <p:cNvPr id="29" name="Straight Arrow Connector 28"/>
          <p:cNvCxnSpPr>
            <a:stCxn id="92" idx="3"/>
            <a:endCxn id="20" idx="1"/>
          </p:cNvCxnSpPr>
          <p:nvPr/>
        </p:nvCxnSpPr>
        <p:spPr>
          <a:xfrm flipV="1">
            <a:off x="1048248" y="3639054"/>
            <a:ext cx="526755" cy="294892"/>
          </a:xfrm>
          <a:prstGeom prst="straightConnector1">
            <a:avLst/>
          </a:prstGeom>
          <a:noFill/>
          <a:ln w="19050" cap="flat" cmpd="sng" algn="ctr">
            <a:solidFill>
              <a:srgbClr val="00B2F2">
                <a:lumMod val="50000"/>
              </a:srgbClr>
            </a:solidFill>
            <a:prstDash val="solid"/>
            <a:headEnd type="arrow"/>
            <a:tailEnd type="arrow"/>
          </a:ln>
          <a:effectLst/>
        </p:spPr>
      </p:cxnSp>
      <p:cxnSp>
        <p:nvCxnSpPr>
          <p:cNvPr id="31" name="Straight Connector 30"/>
          <p:cNvCxnSpPr/>
          <p:nvPr/>
        </p:nvCxnSpPr>
        <p:spPr>
          <a:xfrm>
            <a:off x="2604907" y="2129891"/>
            <a:ext cx="0" cy="3556876"/>
          </a:xfrm>
          <a:prstGeom prst="line">
            <a:avLst/>
          </a:prstGeom>
          <a:noFill/>
          <a:ln w="25400" cap="flat" cmpd="sng" algn="ctr">
            <a:solidFill>
              <a:srgbClr val="00B2F2">
                <a:lumMod val="50000"/>
              </a:srgbClr>
            </a:solidFill>
            <a:prstDash val="dash"/>
          </a:ln>
          <a:effectLst/>
        </p:spPr>
      </p:cxnSp>
      <p:sp>
        <p:nvSpPr>
          <p:cNvPr id="33" name="Rounded Rectangle 32"/>
          <p:cNvSpPr/>
          <p:nvPr/>
        </p:nvSpPr>
        <p:spPr>
          <a:xfrm>
            <a:off x="171244" y="3175841"/>
            <a:ext cx="905372" cy="282231"/>
          </a:xfrm>
          <a:prstGeom prst="roundRect">
            <a:avLst/>
          </a:prstGeom>
          <a:solidFill>
            <a:srgbClr val="FFFFFF">
              <a:lumMod val="95000"/>
            </a:srgbClr>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Device</a:t>
            </a:r>
          </a:p>
        </p:txBody>
      </p:sp>
      <p:cxnSp>
        <p:nvCxnSpPr>
          <p:cNvPr id="38" name="Straight Arrow Connector 37"/>
          <p:cNvCxnSpPr>
            <a:stCxn id="93" idx="3"/>
          </p:cNvCxnSpPr>
          <p:nvPr/>
        </p:nvCxnSpPr>
        <p:spPr>
          <a:xfrm flipV="1">
            <a:off x="1042692" y="4433717"/>
            <a:ext cx="2142234" cy="5698"/>
          </a:xfrm>
          <a:prstGeom prst="straightConnector1">
            <a:avLst/>
          </a:prstGeom>
          <a:noFill/>
          <a:ln w="19050" cap="flat" cmpd="sng" algn="ctr">
            <a:solidFill>
              <a:srgbClr val="00B2F2">
                <a:lumMod val="50000"/>
              </a:srgbClr>
            </a:solidFill>
            <a:prstDash val="solid"/>
            <a:headEnd type="arrow"/>
            <a:tailEnd type="arrow"/>
          </a:ln>
          <a:effectLst/>
        </p:spPr>
      </p:cxnSp>
      <p:sp>
        <p:nvSpPr>
          <p:cNvPr id="44" name="Rounded Rectangle 43"/>
          <p:cNvSpPr/>
          <p:nvPr/>
        </p:nvSpPr>
        <p:spPr>
          <a:xfrm>
            <a:off x="7837515" y="4742519"/>
            <a:ext cx="1871955" cy="1332825"/>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Device Shadow</a:t>
            </a:r>
            <a:endParaRPr lang="en-US" sz="720" dirty="0">
              <a:solidFill>
                <a:srgbClr val="004266"/>
              </a:solidFill>
              <a:latin typeface="Monaco" charset="0"/>
              <a:ea typeface="Monaco" charset="0"/>
              <a:cs typeface="Monaco" charset="0"/>
            </a:endParaRPr>
          </a:p>
        </p:txBody>
      </p:sp>
      <p:sp>
        <p:nvSpPr>
          <p:cNvPr id="46" name="Can 45"/>
          <p:cNvSpPr/>
          <p:nvPr/>
        </p:nvSpPr>
        <p:spPr>
          <a:xfrm>
            <a:off x="8814708" y="5405255"/>
            <a:ext cx="773535" cy="414531"/>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720" dirty="0">
                <a:solidFill>
                  <a:srgbClr val="004266"/>
                </a:solidFill>
                <a:latin typeface="Monaco" charset="0"/>
                <a:ea typeface="Monaco" charset="0"/>
                <a:cs typeface="Monaco" charset="0"/>
              </a:rPr>
              <a:t>Event &amp;</a:t>
            </a:r>
          </a:p>
          <a:p>
            <a:pPr algn="ctr" defTabSz="914377" eaLnBrk="0" fontAlgn="base">
              <a:spcBef>
                <a:spcPct val="0"/>
              </a:spcBef>
              <a:spcAft>
                <a:spcPct val="0"/>
              </a:spcAft>
              <a:defRPr/>
            </a:pPr>
            <a:r>
              <a:rPr lang="en-US" sz="720" dirty="0">
                <a:solidFill>
                  <a:srgbClr val="004266"/>
                </a:solidFill>
                <a:latin typeface="Monaco" charset="0"/>
                <a:ea typeface="Monaco" charset="0"/>
                <a:cs typeface="Monaco" charset="0"/>
              </a:rPr>
              <a:t>State  </a:t>
            </a:r>
            <a:r>
              <a:rPr lang="en-US" sz="720" dirty="0" smtClean="0">
                <a:solidFill>
                  <a:srgbClr val="004266"/>
                </a:solidFill>
                <a:latin typeface="Monaco" charset="0"/>
                <a:ea typeface="Monaco" charset="0"/>
                <a:cs typeface="Monaco" charset="0"/>
              </a:rPr>
              <a:t>Cache</a:t>
            </a:r>
            <a:endParaRPr lang="en-US" sz="720" dirty="0">
              <a:solidFill>
                <a:srgbClr val="004266"/>
              </a:solidFill>
              <a:latin typeface="Monaco" charset="0"/>
              <a:ea typeface="Monaco" charset="0"/>
              <a:cs typeface="Monaco" charset="0"/>
            </a:endParaRPr>
          </a:p>
        </p:txBody>
      </p:sp>
      <p:grpSp>
        <p:nvGrpSpPr>
          <p:cNvPr id="47" name="Group 46"/>
          <p:cNvGrpSpPr/>
          <p:nvPr/>
        </p:nvGrpSpPr>
        <p:grpSpPr>
          <a:xfrm>
            <a:off x="7936426" y="5443549"/>
            <a:ext cx="749446" cy="337945"/>
            <a:chOff x="1845495" y="4336954"/>
            <a:chExt cx="739532" cy="358873"/>
          </a:xfrm>
        </p:grpSpPr>
        <p:sp>
          <p:nvSpPr>
            <p:cNvPr id="48" name="Rounded Rectangle 47"/>
            <p:cNvSpPr/>
            <p:nvPr/>
          </p:nvSpPr>
          <p:spPr>
            <a:xfrm>
              <a:off x="1919027" y="4433933"/>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720">
                  <a:solidFill>
                    <a:srgbClr val="004266"/>
                  </a:solidFill>
                  <a:latin typeface="Monaco" charset="0"/>
                  <a:ea typeface="Monaco" charset="0"/>
                  <a:cs typeface="Monaco" charset="0"/>
                </a:rPr>
                <a:t>API</a:t>
              </a:r>
            </a:p>
          </p:txBody>
        </p:sp>
        <p:sp>
          <p:nvSpPr>
            <p:cNvPr id="49" name="Rounded Rectangle 48"/>
            <p:cNvSpPr/>
            <p:nvPr/>
          </p:nvSpPr>
          <p:spPr>
            <a:xfrm>
              <a:off x="1885252" y="4385444"/>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720">
                  <a:solidFill>
                    <a:srgbClr val="004266"/>
                  </a:solidFill>
                  <a:latin typeface="Monaco" charset="0"/>
                  <a:ea typeface="Monaco" charset="0"/>
                  <a:cs typeface="Monaco" charset="0"/>
                </a:rPr>
                <a:t>API</a:t>
              </a:r>
            </a:p>
          </p:txBody>
        </p:sp>
        <p:sp>
          <p:nvSpPr>
            <p:cNvPr id="50" name="Rounded Rectangle 49"/>
            <p:cNvSpPr/>
            <p:nvPr/>
          </p:nvSpPr>
          <p:spPr>
            <a:xfrm>
              <a:off x="1845495" y="4336954"/>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720">
                  <a:solidFill>
                    <a:srgbClr val="004266"/>
                  </a:solidFill>
                  <a:latin typeface="Monaco" charset="0"/>
                  <a:ea typeface="Monaco" charset="0"/>
                  <a:cs typeface="Monaco" charset="0"/>
                </a:rPr>
                <a:t>API</a:t>
              </a:r>
            </a:p>
          </p:txBody>
        </p:sp>
      </p:grpSp>
      <p:sp>
        <p:nvSpPr>
          <p:cNvPr id="52" name="Right Arrow 51"/>
          <p:cNvSpPr/>
          <p:nvPr/>
        </p:nvSpPr>
        <p:spPr>
          <a:xfrm rot="5400000">
            <a:off x="4790017" y="3534454"/>
            <a:ext cx="302941" cy="168706"/>
          </a:xfrm>
          <a:prstGeom prst="rightArrow">
            <a:avLst>
              <a:gd name="adj1" fmla="val 41872"/>
              <a:gd name="adj2" fmla="val 50000"/>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880">
              <a:solidFill>
                <a:srgbClr val="FFFFFF"/>
              </a:solidFill>
              <a:latin typeface="Monaco" charset="0"/>
              <a:ea typeface="Monaco" charset="0"/>
              <a:cs typeface="Monaco" charset="0"/>
            </a:endParaRPr>
          </a:p>
        </p:txBody>
      </p:sp>
      <p:sp>
        <p:nvSpPr>
          <p:cNvPr id="53" name="Right Arrow 52"/>
          <p:cNvSpPr/>
          <p:nvPr/>
        </p:nvSpPr>
        <p:spPr>
          <a:xfrm>
            <a:off x="6474222" y="3704894"/>
            <a:ext cx="302087" cy="121507"/>
          </a:xfrm>
          <a:prstGeom prst="rightArrow">
            <a:avLst>
              <a:gd name="adj1" fmla="val 41872"/>
              <a:gd name="adj2" fmla="val 50000"/>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880">
              <a:solidFill>
                <a:srgbClr val="FFFFFF"/>
              </a:solidFill>
              <a:latin typeface="Monaco" charset="0"/>
              <a:ea typeface="Monaco" charset="0"/>
              <a:cs typeface="Monaco" charset="0"/>
            </a:endParaRPr>
          </a:p>
        </p:txBody>
      </p:sp>
      <p:sp>
        <p:nvSpPr>
          <p:cNvPr id="73" name="Can 72"/>
          <p:cNvSpPr/>
          <p:nvPr/>
        </p:nvSpPr>
        <p:spPr>
          <a:xfrm>
            <a:off x="10718643" y="1762017"/>
            <a:ext cx="972207" cy="443866"/>
          </a:xfrm>
          <a:prstGeom prst="can">
            <a:avLst>
              <a:gd name="adj" fmla="val 22644"/>
            </a:avLst>
          </a:prstGeom>
          <a:solidFill>
            <a:srgbClr val="FFFFFF"/>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40" dirty="0" smtClean="0">
                <a:solidFill>
                  <a:srgbClr val="004266"/>
                </a:solidFill>
                <a:latin typeface="Monaco" charset="0"/>
                <a:ea typeface="Monaco" charset="0"/>
                <a:cs typeface="Monaco" charset="0"/>
              </a:rPr>
              <a:t>External </a:t>
            </a:r>
            <a:r>
              <a:rPr lang="en-US" sz="840" dirty="0" err="1" smtClean="0">
                <a:solidFill>
                  <a:srgbClr val="004266"/>
                </a:solidFill>
                <a:latin typeface="Monaco" charset="0"/>
                <a:ea typeface="Monaco" charset="0"/>
                <a:cs typeface="Monaco" charset="0"/>
              </a:rPr>
              <a:t>Datastore</a:t>
            </a:r>
            <a:endParaRPr lang="en-US" sz="840" dirty="0">
              <a:solidFill>
                <a:srgbClr val="004266"/>
              </a:solidFill>
              <a:latin typeface="Monaco" charset="0"/>
              <a:ea typeface="Monaco" charset="0"/>
              <a:cs typeface="Monaco" charset="0"/>
            </a:endParaRPr>
          </a:p>
        </p:txBody>
      </p:sp>
      <p:sp>
        <p:nvSpPr>
          <p:cNvPr id="74" name="Can 73"/>
          <p:cNvSpPr/>
          <p:nvPr/>
        </p:nvSpPr>
        <p:spPr>
          <a:xfrm rot="16200000">
            <a:off x="11113194" y="2593788"/>
            <a:ext cx="447964" cy="1237066"/>
          </a:xfrm>
          <a:prstGeom prst="can">
            <a:avLst>
              <a:gd name="adj" fmla="val 22644"/>
            </a:avLst>
          </a:prstGeom>
          <a:solidFill>
            <a:srgbClr val="FFFFFF"/>
          </a:solidFill>
          <a:ln w="9525" cap="flat" cmpd="sng" algn="ctr">
            <a:solidFill>
              <a:srgbClr val="004266"/>
            </a:solidFill>
            <a:prstDash val="solid"/>
          </a:ln>
          <a:effectLst/>
        </p:spPr>
        <p:txBody>
          <a:bodyPr rot="0" spcFirstLastPara="0" vertOverflow="overflow" horzOverflow="overflow" vert="vert"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40" smtClean="0">
                <a:solidFill>
                  <a:srgbClr val="004266"/>
                </a:solidFill>
                <a:latin typeface="Monaco" charset="0"/>
                <a:ea typeface="Monaco" charset="0"/>
                <a:cs typeface="Monaco" charset="0"/>
              </a:rPr>
              <a:t>External Message </a:t>
            </a:r>
            <a:r>
              <a:rPr lang="en-US" sz="840" dirty="0">
                <a:solidFill>
                  <a:srgbClr val="004266"/>
                </a:solidFill>
                <a:latin typeface="Monaco" charset="0"/>
                <a:ea typeface="Monaco" charset="0"/>
                <a:cs typeface="Monaco" charset="0"/>
              </a:rPr>
              <a:t>Hub</a:t>
            </a:r>
          </a:p>
        </p:txBody>
      </p:sp>
      <p:sp>
        <p:nvSpPr>
          <p:cNvPr id="75" name="Bent-Up Arrow 74"/>
          <p:cNvSpPr/>
          <p:nvPr/>
        </p:nvSpPr>
        <p:spPr>
          <a:xfrm flipV="1">
            <a:off x="10189360" y="2596082"/>
            <a:ext cx="1161402" cy="378059"/>
          </a:xfrm>
          <a:prstGeom prst="bentUpArrow">
            <a:avLst>
              <a:gd name="adj1" fmla="val 12599"/>
              <a:gd name="adj2" fmla="val 17786"/>
              <a:gd name="adj3" fmla="val 16344"/>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160">
              <a:solidFill>
                <a:srgbClr val="FFFFFF"/>
              </a:solidFill>
              <a:latin typeface="Monaco" charset="0"/>
              <a:ea typeface="Monaco" charset="0"/>
              <a:cs typeface="Monaco" charset="0"/>
            </a:endParaRPr>
          </a:p>
        </p:txBody>
      </p:sp>
      <p:sp>
        <p:nvSpPr>
          <p:cNvPr id="76" name="Right Arrow 75"/>
          <p:cNvSpPr/>
          <p:nvPr/>
        </p:nvSpPr>
        <p:spPr>
          <a:xfrm rot="2708752">
            <a:off x="9603969" y="3387236"/>
            <a:ext cx="1324627" cy="181537"/>
          </a:xfrm>
          <a:prstGeom prst="rightArrow">
            <a:avLst>
              <a:gd name="adj1" fmla="val 41872"/>
              <a:gd name="adj2" fmla="val 50000"/>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880">
              <a:solidFill>
                <a:srgbClr val="FFFFFF"/>
              </a:solidFill>
              <a:latin typeface="Monaco" charset="0"/>
              <a:ea typeface="Monaco" charset="0"/>
              <a:cs typeface="Monaco" charset="0"/>
            </a:endParaRPr>
          </a:p>
        </p:txBody>
      </p:sp>
      <p:sp>
        <p:nvSpPr>
          <p:cNvPr id="78" name="Left-Right Arrow 77"/>
          <p:cNvSpPr/>
          <p:nvPr/>
        </p:nvSpPr>
        <p:spPr>
          <a:xfrm rot="16200000">
            <a:off x="8822968" y="3321972"/>
            <a:ext cx="782760" cy="175663"/>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grpSp>
        <p:nvGrpSpPr>
          <p:cNvPr id="155" name="Group 154"/>
          <p:cNvGrpSpPr/>
          <p:nvPr/>
        </p:nvGrpSpPr>
        <p:grpSpPr>
          <a:xfrm>
            <a:off x="3995365" y="4743339"/>
            <a:ext cx="1802359" cy="1332005"/>
            <a:chOff x="3995365" y="4743339"/>
            <a:chExt cx="1802359" cy="1332005"/>
          </a:xfrm>
        </p:grpSpPr>
        <p:sp>
          <p:nvSpPr>
            <p:cNvPr id="8" name="Rounded Rectangle 7"/>
            <p:cNvSpPr/>
            <p:nvPr/>
          </p:nvSpPr>
          <p:spPr>
            <a:xfrm>
              <a:off x="3995365" y="4743339"/>
              <a:ext cx="1802359" cy="1332005"/>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t"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Device Registry</a:t>
              </a:r>
              <a:endParaRPr lang="en-US" sz="720" dirty="0">
                <a:solidFill>
                  <a:srgbClr val="004266"/>
                </a:solidFill>
                <a:latin typeface="Monaco" charset="0"/>
                <a:ea typeface="Monaco" charset="0"/>
                <a:cs typeface="Monaco" charset="0"/>
              </a:endParaRPr>
            </a:p>
          </p:txBody>
        </p:sp>
        <p:sp>
          <p:nvSpPr>
            <p:cNvPr id="27" name="Can 26"/>
            <p:cNvSpPr/>
            <p:nvPr/>
          </p:nvSpPr>
          <p:spPr>
            <a:xfrm>
              <a:off x="4069750" y="5372293"/>
              <a:ext cx="721146" cy="502395"/>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00" dirty="0" smtClean="0">
                  <a:solidFill>
                    <a:srgbClr val="004266"/>
                  </a:solidFill>
                  <a:latin typeface="Monaco" charset="0"/>
                  <a:ea typeface="Monaco" charset="0"/>
                  <a:cs typeface="Monaco" charset="0"/>
                </a:rPr>
                <a:t>Mongo</a:t>
              </a:r>
              <a:endParaRPr lang="en-US" sz="800" dirty="0">
                <a:solidFill>
                  <a:srgbClr val="004266"/>
                </a:solidFill>
                <a:latin typeface="Monaco" charset="0"/>
                <a:ea typeface="Monaco" charset="0"/>
                <a:cs typeface="Monaco" charset="0"/>
              </a:endParaRPr>
            </a:p>
          </p:txBody>
        </p:sp>
        <p:sp>
          <p:nvSpPr>
            <p:cNvPr id="79" name="Can 78"/>
            <p:cNvSpPr/>
            <p:nvPr/>
          </p:nvSpPr>
          <p:spPr>
            <a:xfrm>
              <a:off x="4901615" y="5391169"/>
              <a:ext cx="763211" cy="464642"/>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00" dirty="0" smtClean="0">
                  <a:solidFill>
                    <a:srgbClr val="004266"/>
                  </a:solidFill>
                  <a:latin typeface="Monaco" charset="0"/>
                  <a:ea typeface="Monaco" charset="0"/>
                  <a:cs typeface="Monaco" charset="0"/>
                </a:rPr>
                <a:t>Cassandra</a:t>
              </a:r>
              <a:endParaRPr lang="en-US" sz="800" dirty="0">
                <a:solidFill>
                  <a:srgbClr val="004266"/>
                </a:solidFill>
                <a:latin typeface="Monaco" charset="0"/>
                <a:ea typeface="Monaco" charset="0"/>
                <a:cs typeface="Monaco" charset="0"/>
              </a:endParaRPr>
            </a:p>
          </p:txBody>
        </p:sp>
      </p:grpSp>
      <p:sp>
        <p:nvSpPr>
          <p:cNvPr id="84" name="Bent-Up Arrow 83"/>
          <p:cNvSpPr/>
          <p:nvPr/>
        </p:nvSpPr>
        <p:spPr>
          <a:xfrm>
            <a:off x="10195701" y="2188517"/>
            <a:ext cx="1161402" cy="378059"/>
          </a:xfrm>
          <a:prstGeom prst="bentUpArrow">
            <a:avLst>
              <a:gd name="adj1" fmla="val 12599"/>
              <a:gd name="adj2" fmla="val 17786"/>
              <a:gd name="adj3" fmla="val 16344"/>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160">
              <a:solidFill>
                <a:srgbClr val="FFFFFF"/>
              </a:solidFill>
              <a:latin typeface="Monaco" charset="0"/>
              <a:ea typeface="Monaco" charset="0"/>
              <a:cs typeface="Monaco" charset="0"/>
            </a:endParaRPr>
          </a:p>
        </p:txBody>
      </p:sp>
      <p:sp>
        <p:nvSpPr>
          <p:cNvPr id="91" name="Rounded Rectangle 90"/>
          <p:cNvSpPr/>
          <p:nvPr/>
        </p:nvSpPr>
        <p:spPr>
          <a:xfrm>
            <a:off x="3705050" y="1179492"/>
            <a:ext cx="5981753" cy="419502"/>
          </a:xfrm>
          <a:prstGeom prst="roundRect">
            <a:avLst/>
          </a:prstGeom>
          <a:solidFill>
            <a:srgbClr val="6BC72B">
              <a:lumMod val="40000"/>
              <a:lumOff val="60000"/>
            </a:srgbClr>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Realtime and historical API &amp; UI</a:t>
            </a:r>
            <a:endParaRPr lang="en-US" sz="800" dirty="0">
              <a:solidFill>
                <a:srgbClr val="004266"/>
              </a:solidFill>
              <a:latin typeface="Monaco" charset="0"/>
              <a:ea typeface="Monaco" charset="0"/>
              <a:cs typeface="Monaco" charset="0"/>
            </a:endParaRPr>
          </a:p>
        </p:txBody>
      </p:sp>
      <p:sp>
        <p:nvSpPr>
          <p:cNvPr id="92" name="Rounded Rectangle 91"/>
          <p:cNvSpPr/>
          <p:nvPr/>
        </p:nvSpPr>
        <p:spPr>
          <a:xfrm>
            <a:off x="142876" y="3792830"/>
            <a:ext cx="905372" cy="282231"/>
          </a:xfrm>
          <a:prstGeom prst="roundRect">
            <a:avLst/>
          </a:prstGeom>
          <a:solidFill>
            <a:srgbClr val="FFFFFF">
              <a:lumMod val="95000"/>
            </a:srgbClr>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Device</a:t>
            </a:r>
          </a:p>
        </p:txBody>
      </p:sp>
      <p:sp>
        <p:nvSpPr>
          <p:cNvPr id="93" name="Rounded Rectangle 92"/>
          <p:cNvSpPr/>
          <p:nvPr/>
        </p:nvSpPr>
        <p:spPr>
          <a:xfrm>
            <a:off x="137320" y="4298299"/>
            <a:ext cx="905372" cy="282231"/>
          </a:xfrm>
          <a:prstGeom prst="roundRect">
            <a:avLst/>
          </a:prstGeom>
          <a:solidFill>
            <a:srgbClr val="FFFFFF">
              <a:lumMod val="95000"/>
            </a:srgbClr>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Device</a:t>
            </a:r>
          </a:p>
        </p:txBody>
      </p:sp>
      <p:sp>
        <p:nvSpPr>
          <p:cNvPr id="96" name="Rectangle 95"/>
          <p:cNvSpPr/>
          <p:nvPr/>
        </p:nvSpPr>
        <p:spPr>
          <a:xfrm>
            <a:off x="1026688" y="6239157"/>
            <a:ext cx="598241" cy="369332"/>
          </a:xfrm>
          <a:prstGeom prst="rect">
            <a:avLst/>
          </a:prstGeom>
        </p:spPr>
        <p:txBody>
          <a:bodyPr wrap="none">
            <a:spAutoFit/>
          </a:bodyPr>
          <a:lstStyle/>
          <a:p>
            <a:pPr algn="ctr" defTabSz="914377" eaLnBrk="0" fontAlgn="base">
              <a:spcBef>
                <a:spcPct val="0"/>
              </a:spcBef>
              <a:spcAft>
                <a:spcPct val="0"/>
              </a:spcAft>
              <a:defRPr/>
            </a:pPr>
            <a:r>
              <a:rPr lang="en-US" smtClean="0">
                <a:solidFill>
                  <a:srgbClr val="004266"/>
                </a:solidFill>
                <a:latin typeface="Monaco" charset="0"/>
                <a:ea typeface="Monaco" charset="0"/>
                <a:cs typeface="Monaco" charset="0"/>
              </a:rPr>
              <a:t>SDK</a:t>
            </a:r>
            <a:endParaRPr lang="en-US" dirty="0">
              <a:solidFill>
                <a:srgbClr val="004266"/>
              </a:solidFill>
              <a:latin typeface="Monaco" charset="0"/>
              <a:ea typeface="Monaco" charset="0"/>
              <a:cs typeface="Monaco" charset="0"/>
            </a:endParaRPr>
          </a:p>
        </p:txBody>
      </p:sp>
      <p:cxnSp>
        <p:nvCxnSpPr>
          <p:cNvPr id="22" name="Straight Arrow Connector 21"/>
          <p:cNvCxnSpPr/>
          <p:nvPr/>
        </p:nvCxnSpPr>
        <p:spPr>
          <a:xfrm>
            <a:off x="6465285" y="534837"/>
            <a:ext cx="8157" cy="644655"/>
          </a:xfrm>
          <a:prstGeom prst="straightConnector1">
            <a:avLst/>
          </a:prstGeom>
          <a:noFill/>
          <a:ln w="19050" cap="flat" cmpd="sng" algn="ctr">
            <a:solidFill>
              <a:srgbClr val="00B2F2">
                <a:lumMod val="50000"/>
              </a:srgbClr>
            </a:solidFill>
            <a:prstDash val="solid"/>
            <a:headEnd type="arrow"/>
            <a:tailEnd type="arrow"/>
          </a:ln>
          <a:effectLst/>
        </p:spPr>
      </p:cxnSp>
      <p:sp>
        <p:nvSpPr>
          <p:cNvPr id="99" name="Rectangle 98"/>
          <p:cNvSpPr/>
          <p:nvPr/>
        </p:nvSpPr>
        <p:spPr>
          <a:xfrm>
            <a:off x="5654489" y="6307617"/>
            <a:ext cx="1838965" cy="369332"/>
          </a:xfrm>
          <a:prstGeom prst="rect">
            <a:avLst/>
          </a:prstGeom>
        </p:spPr>
        <p:txBody>
          <a:bodyPr wrap="none">
            <a:spAutoFit/>
          </a:bodyPr>
          <a:lstStyle/>
          <a:p>
            <a:pPr algn="ctr" defTabSz="914377" eaLnBrk="0" fontAlgn="base">
              <a:spcBef>
                <a:spcPct val="0"/>
              </a:spcBef>
              <a:spcAft>
                <a:spcPct val="0"/>
              </a:spcAft>
              <a:defRPr/>
            </a:pPr>
            <a:r>
              <a:rPr lang="en-US" smtClean="0">
                <a:solidFill>
                  <a:srgbClr val="004266"/>
                </a:solidFill>
                <a:latin typeface="Monaco" charset="0"/>
                <a:ea typeface="Monaco" charset="0"/>
                <a:cs typeface="Monaco" charset="0"/>
              </a:rPr>
              <a:t>IoT Platform</a:t>
            </a:r>
            <a:endParaRPr lang="en-US" dirty="0">
              <a:solidFill>
                <a:srgbClr val="004266"/>
              </a:solidFill>
              <a:latin typeface="Monaco" charset="0"/>
              <a:ea typeface="Monaco" charset="0"/>
              <a:cs typeface="Monaco" charset="0"/>
            </a:endParaRPr>
          </a:p>
        </p:txBody>
      </p:sp>
      <p:sp>
        <p:nvSpPr>
          <p:cNvPr id="108" name="Rounded Rectangle 107"/>
          <p:cNvSpPr/>
          <p:nvPr/>
        </p:nvSpPr>
        <p:spPr>
          <a:xfrm>
            <a:off x="137320" y="4824376"/>
            <a:ext cx="905372" cy="282231"/>
          </a:xfrm>
          <a:prstGeom prst="roundRect">
            <a:avLst/>
          </a:prstGeom>
          <a:solidFill>
            <a:srgbClr val="FFFFFF">
              <a:lumMod val="95000"/>
            </a:srgbClr>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Device</a:t>
            </a:r>
          </a:p>
        </p:txBody>
      </p:sp>
      <p:cxnSp>
        <p:nvCxnSpPr>
          <p:cNvPr id="109" name="Straight Arrow Connector 108"/>
          <p:cNvCxnSpPr>
            <a:stCxn id="108" idx="3"/>
          </p:cNvCxnSpPr>
          <p:nvPr/>
        </p:nvCxnSpPr>
        <p:spPr>
          <a:xfrm flipV="1">
            <a:off x="1042692" y="4755222"/>
            <a:ext cx="2152487" cy="210270"/>
          </a:xfrm>
          <a:prstGeom prst="straightConnector1">
            <a:avLst/>
          </a:prstGeom>
          <a:noFill/>
          <a:ln w="19050" cap="flat" cmpd="sng" algn="ctr">
            <a:solidFill>
              <a:srgbClr val="00B2F2">
                <a:lumMod val="50000"/>
              </a:srgbClr>
            </a:solidFill>
            <a:prstDash val="solid"/>
            <a:headEnd type="arrow"/>
            <a:tailEnd type="arrow"/>
          </a:ln>
          <a:effectLst/>
        </p:spPr>
      </p:cxnSp>
      <p:sp>
        <p:nvSpPr>
          <p:cNvPr id="112" name="Multidocument 111"/>
          <p:cNvSpPr/>
          <p:nvPr/>
        </p:nvSpPr>
        <p:spPr>
          <a:xfrm>
            <a:off x="1641555" y="2358783"/>
            <a:ext cx="613490" cy="303896"/>
          </a:xfrm>
          <a:prstGeom prst="flowChartMultidocumen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mtClean="0"/>
              <a:t>Event</a:t>
            </a:r>
            <a:endParaRPr lang="en-US" sz="1000" dirty="0"/>
          </a:p>
        </p:txBody>
      </p:sp>
      <p:sp>
        <p:nvSpPr>
          <p:cNvPr id="114" name="Multidocument 113"/>
          <p:cNvSpPr/>
          <p:nvPr/>
        </p:nvSpPr>
        <p:spPr>
          <a:xfrm>
            <a:off x="1611071" y="4494175"/>
            <a:ext cx="613490" cy="303896"/>
          </a:xfrm>
          <a:prstGeom prst="flowChartMultidocumen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mtClean="0"/>
              <a:t>Event</a:t>
            </a:r>
            <a:endParaRPr lang="en-US" sz="1000" dirty="0"/>
          </a:p>
        </p:txBody>
      </p:sp>
      <p:sp>
        <p:nvSpPr>
          <p:cNvPr id="115" name="Multidocument 114"/>
          <p:cNvSpPr/>
          <p:nvPr/>
        </p:nvSpPr>
        <p:spPr>
          <a:xfrm>
            <a:off x="2541316" y="3270496"/>
            <a:ext cx="613490" cy="303896"/>
          </a:xfrm>
          <a:prstGeom prst="flowChartMultidocumen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mtClean="0"/>
              <a:t>Event</a:t>
            </a:r>
            <a:endParaRPr lang="en-US" sz="1000" dirty="0"/>
          </a:p>
        </p:txBody>
      </p:sp>
      <p:sp>
        <p:nvSpPr>
          <p:cNvPr id="116" name="Multidocument 115"/>
          <p:cNvSpPr/>
          <p:nvPr/>
        </p:nvSpPr>
        <p:spPr>
          <a:xfrm>
            <a:off x="919122" y="3465160"/>
            <a:ext cx="613490" cy="303896"/>
          </a:xfrm>
          <a:prstGeom prst="flowChartMultidocumen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mtClean="0"/>
              <a:t>Event</a:t>
            </a:r>
            <a:endParaRPr lang="en-US" sz="1000" dirty="0"/>
          </a:p>
        </p:txBody>
      </p:sp>
      <p:cxnSp>
        <p:nvCxnSpPr>
          <p:cNvPr id="117" name="Straight Arrow Connector 116"/>
          <p:cNvCxnSpPr>
            <a:stCxn id="91" idx="1"/>
            <a:endCxn id="55" idx="0"/>
          </p:cNvCxnSpPr>
          <p:nvPr/>
        </p:nvCxnSpPr>
        <p:spPr>
          <a:xfrm rot="10800000" flipV="1">
            <a:off x="3429928" y="1389243"/>
            <a:ext cx="275122" cy="400228"/>
          </a:xfrm>
          <a:prstGeom prst="curvedConnector2">
            <a:avLst/>
          </a:prstGeom>
          <a:noFill/>
          <a:ln w="19050" cap="flat" cmpd="sng" algn="ctr">
            <a:solidFill>
              <a:srgbClr val="00B2F2">
                <a:lumMod val="50000"/>
              </a:srgbClr>
            </a:solidFill>
            <a:prstDash val="solid"/>
            <a:headEnd type="arrow"/>
            <a:tailEnd type="arrow"/>
          </a:ln>
          <a:effectLst/>
        </p:spPr>
      </p:cxnSp>
      <p:sp>
        <p:nvSpPr>
          <p:cNvPr id="55" name="Rounded Rectangle 54"/>
          <p:cNvSpPr/>
          <p:nvPr/>
        </p:nvSpPr>
        <p:spPr>
          <a:xfrm>
            <a:off x="3190951" y="1789471"/>
            <a:ext cx="477954" cy="3946361"/>
          </a:xfrm>
          <a:prstGeom prst="roundRect">
            <a:avLst>
              <a:gd name="adj" fmla="val 9237"/>
            </a:avLst>
          </a:prstGeom>
          <a:pattFill prst="pct50">
            <a:fgClr>
              <a:schemeClr val="accent1"/>
            </a:fgClr>
            <a:bgClr>
              <a:schemeClr val="bg1"/>
            </a:bgClr>
          </a:pattFill>
          <a:ln w="9525" cap="flat" cmpd="sng" algn="ctr">
            <a:solidFill>
              <a:srgbClr val="004266"/>
            </a:solidFill>
            <a:prstDash val="solid"/>
          </a:ln>
          <a:effectLst/>
        </p:spPr>
        <p:txBody>
          <a:bodyPr vert="vert270" rtlCol="0" anchor="t"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Authentication &amp; Authorization</a:t>
            </a:r>
            <a:endParaRPr lang="en-US" sz="720" dirty="0">
              <a:solidFill>
                <a:srgbClr val="004266"/>
              </a:solidFill>
              <a:latin typeface="Monaco" charset="0"/>
              <a:ea typeface="Monaco" charset="0"/>
              <a:cs typeface="Monaco" charset="0"/>
            </a:endParaRPr>
          </a:p>
        </p:txBody>
      </p:sp>
      <p:sp>
        <p:nvSpPr>
          <p:cNvPr id="137" name="Rounded Rectangle 136"/>
          <p:cNvSpPr/>
          <p:nvPr/>
        </p:nvSpPr>
        <p:spPr>
          <a:xfrm>
            <a:off x="3429928" y="132969"/>
            <a:ext cx="6238874" cy="387670"/>
          </a:xfrm>
          <a:prstGeom prst="roundRect">
            <a:avLst/>
          </a:prstGeom>
          <a:solidFill>
            <a:srgbClr val="FFFFFF">
              <a:lumMod val="95000"/>
            </a:srgbClr>
          </a:solidFill>
          <a:ln w="9525" cap="flat" cmpd="sng" algn="ctr">
            <a:solidFill>
              <a:srgbClr val="004266"/>
            </a:solidFill>
            <a:prstDash val="dash"/>
          </a:ln>
          <a:effectLst/>
        </p:spPr>
        <p:txBody>
          <a:bodyPr rtlCol="0" anchor="ctr"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IoT enabled Applications</a:t>
            </a:r>
            <a:endParaRPr lang="en-US" sz="1200" dirty="0">
              <a:solidFill>
                <a:srgbClr val="004266"/>
              </a:solidFill>
              <a:latin typeface="Monaco" charset="0"/>
              <a:ea typeface="Monaco" charset="0"/>
              <a:cs typeface="Monaco" charset="0"/>
            </a:endParaRPr>
          </a:p>
        </p:txBody>
      </p:sp>
      <p:sp>
        <p:nvSpPr>
          <p:cNvPr id="139" name="Rounded Rectangle 138"/>
          <p:cNvSpPr/>
          <p:nvPr/>
        </p:nvSpPr>
        <p:spPr>
          <a:xfrm>
            <a:off x="3953329" y="1874945"/>
            <a:ext cx="1871955" cy="1570863"/>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IoT Hub</a:t>
            </a:r>
            <a:endParaRPr lang="en-US" sz="720" dirty="0">
              <a:solidFill>
                <a:srgbClr val="004266"/>
              </a:solidFill>
              <a:latin typeface="Monaco" charset="0"/>
              <a:ea typeface="Monaco" charset="0"/>
              <a:cs typeface="Monaco" charset="0"/>
            </a:endParaRPr>
          </a:p>
        </p:txBody>
      </p:sp>
      <p:sp>
        <p:nvSpPr>
          <p:cNvPr id="144" name="Rounded Rectangle 143"/>
          <p:cNvSpPr/>
          <p:nvPr/>
        </p:nvSpPr>
        <p:spPr>
          <a:xfrm>
            <a:off x="4100628" y="2383866"/>
            <a:ext cx="684685" cy="32082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MQTT </a:t>
            </a:r>
            <a:endParaRPr lang="en-US" sz="1200" dirty="0">
              <a:solidFill>
                <a:srgbClr val="004266"/>
              </a:solidFill>
              <a:latin typeface="Monaco" charset="0"/>
              <a:ea typeface="Monaco" charset="0"/>
              <a:cs typeface="Monaco" charset="0"/>
            </a:endParaRPr>
          </a:p>
        </p:txBody>
      </p:sp>
      <p:sp>
        <p:nvSpPr>
          <p:cNvPr id="147" name="Left-Right Arrow 146"/>
          <p:cNvSpPr/>
          <p:nvPr/>
        </p:nvSpPr>
        <p:spPr>
          <a:xfrm rot="16200000">
            <a:off x="4687534" y="4432643"/>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48" name="Left-Right Arrow 147"/>
          <p:cNvSpPr/>
          <p:nvPr/>
        </p:nvSpPr>
        <p:spPr>
          <a:xfrm rot="16200000">
            <a:off x="8538268" y="4432643"/>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50" name="Rounded Rectangle 149"/>
          <p:cNvSpPr/>
          <p:nvPr/>
        </p:nvSpPr>
        <p:spPr>
          <a:xfrm>
            <a:off x="4943941" y="2381644"/>
            <a:ext cx="710549" cy="32082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smtClean="0">
                <a:solidFill>
                  <a:srgbClr val="004266"/>
                </a:solidFill>
                <a:latin typeface="Monaco" charset="0"/>
                <a:ea typeface="Monaco" charset="0"/>
                <a:cs typeface="Monaco" charset="0"/>
              </a:rPr>
              <a:t>CoAP</a:t>
            </a:r>
            <a:endParaRPr lang="en-US" sz="1200" dirty="0">
              <a:solidFill>
                <a:srgbClr val="004266"/>
              </a:solidFill>
              <a:latin typeface="Monaco" charset="0"/>
              <a:ea typeface="Monaco" charset="0"/>
              <a:cs typeface="Monaco" charset="0"/>
            </a:endParaRPr>
          </a:p>
        </p:txBody>
      </p:sp>
      <p:sp>
        <p:nvSpPr>
          <p:cNvPr id="151" name="Rounded Rectangle 150"/>
          <p:cNvSpPr/>
          <p:nvPr/>
        </p:nvSpPr>
        <p:spPr>
          <a:xfrm>
            <a:off x="4103239" y="2845479"/>
            <a:ext cx="684685" cy="32082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HTTP</a:t>
            </a:r>
            <a:endParaRPr lang="en-US" sz="1200" dirty="0">
              <a:solidFill>
                <a:srgbClr val="004266"/>
              </a:solidFill>
              <a:latin typeface="Monaco" charset="0"/>
              <a:ea typeface="Monaco" charset="0"/>
              <a:cs typeface="Monaco" charset="0"/>
            </a:endParaRPr>
          </a:p>
        </p:txBody>
      </p:sp>
      <p:sp>
        <p:nvSpPr>
          <p:cNvPr id="152" name="Rounded Rectangle 151"/>
          <p:cNvSpPr/>
          <p:nvPr/>
        </p:nvSpPr>
        <p:spPr>
          <a:xfrm>
            <a:off x="4943940" y="2839746"/>
            <a:ext cx="710549" cy="32082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err="1" smtClean="0">
                <a:solidFill>
                  <a:srgbClr val="004266"/>
                </a:solidFill>
                <a:latin typeface="Monaco" charset="0"/>
                <a:ea typeface="Monaco" charset="0"/>
                <a:cs typeface="Monaco" charset="0"/>
              </a:rPr>
              <a:t>WebSocket</a:t>
            </a:r>
            <a:endParaRPr lang="en-US" sz="1200" dirty="0">
              <a:solidFill>
                <a:srgbClr val="004266"/>
              </a:solidFill>
              <a:latin typeface="Monaco" charset="0"/>
              <a:ea typeface="Monaco" charset="0"/>
              <a:cs typeface="Monaco" charset="0"/>
            </a:endParaRPr>
          </a:p>
        </p:txBody>
      </p:sp>
      <p:sp>
        <p:nvSpPr>
          <p:cNvPr id="153" name="Left-Right Arrow 152"/>
          <p:cNvSpPr/>
          <p:nvPr/>
        </p:nvSpPr>
        <p:spPr>
          <a:xfrm>
            <a:off x="3618297" y="2569621"/>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54" name="Rounded Rectangle 153"/>
          <p:cNvSpPr/>
          <p:nvPr/>
        </p:nvSpPr>
        <p:spPr>
          <a:xfrm>
            <a:off x="6111457" y="1874945"/>
            <a:ext cx="4084719" cy="1581145"/>
          </a:xfrm>
          <a:prstGeom prst="roundRect">
            <a:avLst/>
          </a:prstGeom>
          <a:pattFill prst="dashUpDiag">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200" dirty="0" smtClean="0">
                <a:solidFill>
                  <a:srgbClr val="004266"/>
                </a:solidFill>
                <a:latin typeface="Arial"/>
                <a:ea typeface="ＭＳ Ｐゴシック"/>
                <a:cs typeface=""/>
              </a:rPr>
              <a:t>IoT Analytics</a:t>
            </a:r>
            <a:endParaRPr lang="en-US" sz="1200" dirty="0">
              <a:solidFill>
                <a:srgbClr val="004266"/>
              </a:solidFill>
              <a:latin typeface="Arial"/>
              <a:ea typeface="ＭＳ Ｐゴシック"/>
              <a:cs typeface=""/>
            </a:endParaRPr>
          </a:p>
        </p:txBody>
      </p:sp>
      <p:sp>
        <p:nvSpPr>
          <p:cNvPr id="77" name="Rounded Rectangle 76"/>
          <p:cNvSpPr/>
          <p:nvPr/>
        </p:nvSpPr>
        <p:spPr>
          <a:xfrm>
            <a:off x="6214483" y="2188517"/>
            <a:ext cx="1013381" cy="1081977"/>
          </a:xfrm>
          <a:prstGeom prst="roundRect">
            <a:avLst>
              <a:gd name="adj" fmla="val 9237"/>
            </a:avLst>
          </a:prstGeom>
          <a:pattFill prst="pct90">
            <a:fgClr>
              <a:srgbClr val="003756">
                <a:lumMod val="10000"/>
                <a:lumOff val="90000"/>
              </a:srgbClr>
            </a:fgClr>
            <a:bgClr>
              <a:srgbClr val="FFFFFF"/>
            </a:bgClr>
          </a:patt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Rule</a:t>
            </a:r>
            <a:endParaRPr lang="en-US" sz="1000" dirty="0">
              <a:solidFill>
                <a:srgbClr val="004266"/>
              </a:solidFill>
              <a:latin typeface="Monaco" charset="0"/>
              <a:ea typeface="Monaco" charset="0"/>
              <a:cs typeface="Monaco" charset="0"/>
            </a:endParaRPr>
          </a:p>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Engine</a:t>
            </a:r>
          </a:p>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(anomaly </a:t>
            </a:r>
            <a:r>
              <a:rPr lang="en-US" sz="1000" dirty="0" err="1" smtClean="0">
                <a:solidFill>
                  <a:srgbClr val="004266"/>
                </a:solidFill>
                <a:latin typeface="Monaco" charset="0"/>
                <a:ea typeface="Monaco" charset="0"/>
                <a:cs typeface="Monaco" charset="0"/>
              </a:rPr>
              <a:t>detection,filter,processor,etc</a:t>
            </a:r>
            <a:r>
              <a:rPr lang="en-US" sz="1000" dirty="0" smtClean="0">
                <a:solidFill>
                  <a:srgbClr val="004266"/>
                </a:solidFill>
                <a:latin typeface="Monaco" charset="0"/>
                <a:ea typeface="Monaco" charset="0"/>
                <a:cs typeface="Monaco" charset="0"/>
              </a:rPr>
              <a:t>)</a:t>
            </a:r>
            <a:endParaRPr lang="en-US" sz="1000" dirty="0">
              <a:solidFill>
                <a:srgbClr val="004266"/>
              </a:solidFill>
              <a:latin typeface="Monaco" charset="0"/>
              <a:ea typeface="Monaco" charset="0"/>
              <a:cs typeface="Monaco" charset="0"/>
            </a:endParaRPr>
          </a:p>
        </p:txBody>
      </p:sp>
      <p:sp>
        <p:nvSpPr>
          <p:cNvPr id="80" name="Rounded Rectangle 79"/>
          <p:cNvSpPr/>
          <p:nvPr/>
        </p:nvSpPr>
        <p:spPr>
          <a:xfrm>
            <a:off x="7328028" y="2205883"/>
            <a:ext cx="1257488" cy="1056487"/>
          </a:xfrm>
          <a:prstGeom prst="roundRect">
            <a:avLst>
              <a:gd name="adj" fmla="val 9237"/>
            </a:avLst>
          </a:prstGeom>
          <a:pattFill prst="pct90">
            <a:fgClr>
              <a:srgbClr val="003756">
                <a:lumMod val="10000"/>
                <a:lumOff val="90000"/>
              </a:srgbClr>
            </a:fgClr>
            <a:bgClr>
              <a:srgbClr val="FFFFFF"/>
            </a:bgClr>
          </a:patt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Advanced Analytics</a:t>
            </a:r>
          </a:p>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a:t>
            </a:r>
            <a:r>
              <a:rPr lang="en-US" sz="1000" dirty="0" err="1" smtClean="0">
                <a:solidFill>
                  <a:srgbClr val="004266"/>
                </a:solidFill>
                <a:latin typeface="Monaco" charset="0"/>
                <a:ea typeface="Monaco" charset="0"/>
                <a:cs typeface="Monaco" charset="0"/>
              </a:rPr>
              <a:t>enrich,convers,merge,aggregate,etc</a:t>
            </a:r>
            <a:r>
              <a:rPr lang="en-US" sz="1000" dirty="0" smtClean="0">
                <a:solidFill>
                  <a:srgbClr val="004266"/>
                </a:solidFill>
                <a:latin typeface="Monaco" charset="0"/>
                <a:ea typeface="Monaco" charset="0"/>
                <a:cs typeface="Monaco" charset="0"/>
              </a:rPr>
              <a:t>)</a:t>
            </a:r>
            <a:endParaRPr lang="en-US" sz="1000" dirty="0">
              <a:solidFill>
                <a:srgbClr val="004266"/>
              </a:solidFill>
              <a:latin typeface="Monaco" charset="0"/>
              <a:ea typeface="Monaco" charset="0"/>
              <a:cs typeface="Monaco" charset="0"/>
            </a:endParaRPr>
          </a:p>
        </p:txBody>
      </p:sp>
      <p:grpSp>
        <p:nvGrpSpPr>
          <p:cNvPr id="156" name="Group 155"/>
          <p:cNvGrpSpPr/>
          <p:nvPr/>
        </p:nvGrpSpPr>
        <p:grpSpPr>
          <a:xfrm>
            <a:off x="5908093" y="4739252"/>
            <a:ext cx="1802359" cy="1332005"/>
            <a:chOff x="3995365" y="4743339"/>
            <a:chExt cx="1802359" cy="1332005"/>
          </a:xfrm>
        </p:grpSpPr>
        <p:sp>
          <p:nvSpPr>
            <p:cNvPr id="157" name="Rounded Rectangle 156"/>
            <p:cNvSpPr/>
            <p:nvPr/>
          </p:nvSpPr>
          <p:spPr>
            <a:xfrm>
              <a:off x="3995365" y="4743339"/>
              <a:ext cx="1802359" cy="1332005"/>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t"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Metadata &amp; Event Management</a:t>
              </a:r>
              <a:endParaRPr lang="en-US" sz="720" dirty="0">
                <a:solidFill>
                  <a:srgbClr val="004266"/>
                </a:solidFill>
                <a:latin typeface="Monaco" charset="0"/>
                <a:ea typeface="Monaco" charset="0"/>
                <a:cs typeface="Monaco" charset="0"/>
              </a:endParaRPr>
            </a:p>
          </p:txBody>
        </p:sp>
        <p:sp>
          <p:nvSpPr>
            <p:cNvPr id="158" name="Can 157"/>
            <p:cNvSpPr/>
            <p:nvPr/>
          </p:nvSpPr>
          <p:spPr>
            <a:xfrm>
              <a:off x="4069750" y="5372293"/>
              <a:ext cx="721146" cy="502395"/>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00" dirty="0" smtClean="0">
                  <a:solidFill>
                    <a:srgbClr val="004266"/>
                  </a:solidFill>
                  <a:latin typeface="Monaco" charset="0"/>
                  <a:ea typeface="Monaco" charset="0"/>
                  <a:cs typeface="Monaco" charset="0"/>
                </a:rPr>
                <a:t>Mongo</a:t>
              </a:r>
              <a:endParaRPr lang="en-US" sz="800" dirty="0">
                <a:solidFill>
                  <a:srgbClr val="004266"/>
                </a:solidFill>
                <a:latin typeface="Monaco" charset="0"/>
                <a:ea typeface="Monaco" charset="0"/>
                <a:cs typeface="Monaco" charset="0"/>
              </a:endParaRPr>
            </a:p>
          </p:txBody>
        </p:sp>
        <p:sp>
          <p:nvSpPr>
            <p:cNvPr id="159" name="Can 158"/>
            <p:cNvSpPr/>
            <p:nvPr/>
          </p:nvSpPr>
          <p:spPr>
            <a:xfrm>
              <a:off x="4901615" y="5391169"/>
              <a:ext cx="763211" cy="464642"/>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00" dirty="0" smtClean="0">
                  <a:solidFill>
                    <a:srgbClr val="004266"/>
                  </a:solidFill>
                  <a:latin typeface="Monaco" charset="0"/>
                  <a:ea typeface="Monaco" charset="0"/>
                  <a:cs typeface="Monaco" charset="0"/>
                </a:rPr>
                <a:t>Cassandra</a:t>
              </a:r>
              <a:endParaRPr lang="en-US" sz="800" dirty="0">
                <a:solidFill>
                  <a:srgbClr val="004266"/>
                </a:solidFill>
                <a:latin typeface="Monaco" charset="0"/>
                <a:ea typeface="Monaco" charset="0"/>
                <a:cs typeface="Monaco" charset="0"/>
              </a:endParaRPr>
            </a:p>
          </p:txBody>
        </p:sp>
      </p:grpSp>
      <p:sp>
        <p:nvSpPr>
          <p:cNvPr id="160" name="Left-Right Arrow 159"/>
          <p:cNvSpPr/>
          <p:nvPr/>
        </p:nvSpPr>
        <p:spPr>
          <a:xfrm rot="16200000">
            <a:off x="6620738" y="4436872"/>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66" name="8-Point Star 165"/>
          <p:cNvSpPr/>
          <p:nvPr/>
        </p:nvSpPr>
        <p:spPr>
          <a:xfrm>
            <a:off x="1818968" y="2845479"/>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1</a:t>
            </a:r>
            <a:endParaRPr lang="en-US" sz="1200" dirty="0"/>
          </a:p>
        </p:txBody>
      </p:sp>
      <p:sp>
        <p:nvSpPr>
          <p:cNvPr id="167" name="8-Point Star 166"/>
          <p:cNvSpPr/>
          <p:nvPr/>
        </p:nvSpPr>
        <p:spPr>
          <a:xfrm>
            <a:off x="3287908" y="1898688"/>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2</a:t>
            </a:r>
          </a:p>
        </p:txBody>
      </p:sp>
      <p:sp>
        <p:nvSpPr>
          <p:cNvPr id="168" name="8-Point Star 167"/>
          <p:cNvSpPr/>
          <p:nvPr/>
        </p:nvSpPr>
        <p:spPr>
          <a:xfrm>
            <a:off x="5315419" y="1885716"/>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4</a:t>
            </a:r>
            <a:endParaRPr lang="en-US" sz="1200" dirty="0"/>
          </a:p>
        </p:txBody>
      </p:sp>
      <p:sp>
        <p:nvSpPr>
          <p:cNvPr id="169" name="8-Point Star 168"/>
          <p:cNvSpPr/>
          <p:nvPr/>
        </p:nvSpPr>
        <p:spPr>
          <a:xfrm>
            <a:off x="7255385" y="1962109"/>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8</a:t>
            </a:r>
            <a:endParaRPr lang="en-US" sz="1200" dirty="0"/>
          </a:p>
        </p:txBody>
      </p:sp>
      <p:sp>
        <p:nvSpPr>
          <p:cNvPr id="170" name="8-Point Star 169"/>
          <p:cNvSpPr/>
          <p:nvPr/>
        </p:nvSpPr>
        <p:spPr>
          <a:xfrm>
            <a:off x="5338769" y="5003099"/>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5</a:t>
            </a:r>
            <a:endParaRPr lang="en-US" sz="1200" dirty="0"/>
          </a:p>
        </p:txBody>
      </p:sp>
      <p:sp>
        <p:nvSpPr>
          <p:cNvPr id="171" name="8-Point Star 170"/>
          <p:cNvSpPr/>
          <p:nvPr/>
        </p:nvSpPr>
        <p:spPr>
          <a:xfrm>
            <a:off x="7328028" y="4994261"/>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6</a:t>
            </a:r>
            <a:endParaRPr lang="en-US" sz="1200" dirty="0"/>
          </a:p>
        </p:txBody>
      </p:sp>
      <p:sp>
        <p:nvSpPr>
          <p:cNvPr id="172" name="Left-Right Arrow 171"/>
          <p:cNvSpPr/>
          <p:nvPr/>
        </p:nvSpPr>
        <p:spPr>
          <a:xfrm>
            <a:off x="3622122" y="5071199"/>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73" name="8-Point Star 172"/>
          <p:cNvSpPr/>
          <p:nvPr/>
        </p:nvSpPr>
        <p:spPr>
          <a:xfrm>
            <a:off x="9373778" y="4938104"/>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7</a:t>
            </a:r>
            <a:endParaRPr lang="en-US" sz="1200" dirty="0"/>
          </a:p>
        </p:txBody>
      </p:sp>
      <p:sp>
        <p:nvSpPr>
          <p:cNvPr id="174" name="8-Point Star 173"/>
          <p:cNvSpPr/>
          <p:nvPr/>
        </p:nvSpPr>
        <p:spPr>
          <a:xfrm>
            <a:off x="4794066" y="1253041"/>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3</a:t>
            </a:r>
          </a:p>
        </p:txBody>
      </p:sp>
      <p:pic>
        <p:nvPicPr>
          <p:cNvPr id="175" name="Picture 174"/>
          <p:cNvPicPr>
            <a:picLocks noChangeAspect="1"/>
          </p:cNvPicPr>
          <p:nvPr/>
        </p:nvPicPr>
        <p:blipFill>
          <a:blip r:embed="rId3"/>
          <a:stretch>
            <a:fillRect/>
          </a:stretch>
        </p:blipFill>
        <p:spPr>
          <a:xfrm>
            <a:off x="11019207" y="3966259"/>
            <a:ext cx="730973" cy="555258"/>
          </a:xfrm>
          <a:prstGeom prst="rect">
            <a:avLst/>
          </a:prstGeom>
        </p:spPr>
      </p:pic>
      <p:sp>
        <p:nvSpPr>
          <p:cNvPr id="176" name="Rectangle 175"/>
          <p:cNvSpPr/>
          <p:nvPr/>
        </p:nvSpPr>
        <p:spPr>
          <a:xfrm>
            <a:off x="10709611" y="3586445"/>
            <a:ext cx="1261884" cy="400110"/>
          </a:xfrm>
          <a:prstGeom prst="rect">
            <a:avLst/>
          </a:prstGeom>
        </p:spPr>
        <p:txBody>
          <a:bodyPr wrap="none">
            <a:spAutoFit/>
          </a:bodyPr>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3</a:t>
            </a:r>
            <a:r>
              <a:rPr lang="en-US" sz="1000" baseline="30000" dirty="0" smtClean="0">
                <a:solidFill>
                  <a:srgbClr val="004266"/>
                </a:solidFill>
                <a:latin typeface="Monaco" charset="0"/>
                <a:ea typeface="Monaco" charset="0"/>
                <a:cs typeface="Monaco" charset="0"/>
              </a:rPr>
              <a:t>rd</a:t>
            </a:r>
            <a:r>
              <a:rPr lang="en-US" sz="1000" dirty="0" smtClean="0">
                <a:solidFill>
                  <a:srgbClr val="004266"/>
                </a:solidFill>
                <a:latin typeface="Monaco" charset="0"/>
                <a:ea typeface="Monaco" charset="0"/>
                <a:cs typeface="Monaco" charset="0"/>
              </a:rPr>
              <a:t> Party </a:t>
            </a:r>
          </a:p>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Cloud Services</a:t>
            </a:r>
            <a:endParaRPr lang="en-US" sz="1000" dirty="0">
              <a:solidFill>
                <a:srgbClr val="004266"/>
              </a:solidFill>
              <a:latin typeface="Monaco" charset="0"/>
              <a:ea typeface="Monaco" charset="0"/>
              <a:cs typeface="Monaco" charset="0"/>
            </a:endParaRPr>
          </a:p>
        </p:txBody>
      </p:sp>
      <p:sp>
        <p:nvSpPr>
          <p:cNvPr id="7" name="Rounded Rectangle 6"/>
          <p:cNvSpPr/>
          <p:nvPr/>
        </p:nvSpPr>
        <p:spPr>
          <a:xfrm>
            <a:off x="8670806" y="2205883"/>
            <a:ext cx="1326621" cy="1064612"/>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Action Plugins</a:t>
            </a:r>
            <a:endParaRPr lang="en-US" sz="1000" dirty="0">
              <a:solidFill>
                <a:srgbClr val="004266"/>
              </a:solidFill>
              <a:latin typeface="Monaco" charset="0"/>
              <a:ea typeface="Monaco" charset="0"/>
              <a:cs typeface="Monaco" charset="0"/>
            </a:endParaRPr>
          </a:p>
        </p:txBody>
      </p:sp>
      <p:grpSp>
        <p:nvGrpSpPr>
          <p:cNvPr id="68" name="Group 67"/>
          <p:cNvGrpSpPr/>
          <p:nvPr/>
        </p:nvGrpSpPr>
        <p:grpSpPr>
          <a:xfrm>
            <a:off x="8846459" y="2560347"/>
            <a:ext cx="896938" cy="636714"/>
            <a:chOff x="1811721" y="4288355"/>
            <a:chExt cx="773306" cy="407472"/>
          </a:xfrm>
        </p:grpSpPr>
        <p:sp>
          <p:nvSpPr>
            <p:cNvPr id="69" name="Rounded Rectangle 68"/>
            <p:cNvSpPr/>
            <p:nvPr/>
          </p:nvSpPr>
          <p:spPr>
            <a:xfrm>
              <a:off x="1919027" y="4433933"/>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840">
                  <a:solidFill>
                    <a:srgbClr val="004266"/>
                  </a:solidFill>
                  <a:latin typeface="Monaco" charset="0"/>
                  <a:ea typeface="Monaco" charset="0"/>
                  <a:cs typeface="Monaco" charset="0"/>
                </a:rPr>
                <a:t>API</a:t>
              </a:r>
            </a:p>
          </p:txBody>
        </p:sp>
        <p:sp>
          <p:nvSpPr>
            <p:cNvPr id="70" name="Rounded Rectangle 69"/>
            <p:cNvSpPr/>
            <p:nvPr/>
          </p:nvSpPr>
          <p:spPr>
            <a:xfrm>
              <a:off x="1885252" y="4385444"/>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840">
                  <a:solidFill>
                    <a:srgbClr val="004266"/>
                  </a:solidFill>
                  <a:latin typeface="Monaco" charset="0"/>
                  <a:ea typeface="Monaco" charset="0"/>
                  <a:cs typeface="Monaco" charset="0"/>
                </a:rPr>
                <a:t>API</a:t>
              </a:r>
            </a:p>
          </p:txBody>
        </p:sp>
        <p:sp>
          <p:nvSpPr>
            <p:cNvPr id="71" name="Rounded Rectangle 70"/>
            <p:cNvSpPr/>
            <p:nvPr/>
          </p:nvSpPr>
          <p:spPr>
            <a:xfrm>
              <a:off x="1845495" y="4336954"/>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840">
                  <a:solidFill>
                    <a:srgbClr val="004266"/>
                  </a:solidFill>
                  <a:latin typeface="Monaco" charset="0"/>
                  <a:ea typeface="Monaco" charset="0"/>
                  <a:cs typeface="Monaco" charset="0"/>
                </a:rPr>
                <a:t>API</a:t>
              </a:r>
            </a:p>
          </p:txBody>
        </p:sp>
        <p:sp>
          <p:nvSpPr>
            <p:cNvPr id="72" name="Rounded Rectangle 71"/>
            <p:cNvSpPr/>
            <p:nvPr/>
          </p:nvSpPr>
          <p:spPr>
            <a:xfrm>
              <a:off x="1811721" y="4288355"/>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840" dirty="0" smtClean="0">
                  <a:solidFill>
                    <a:srgbClr val="004266"/>
                  </a:solidFill>
                  <a:latin typeface="Monaco" charset="0"/>
                  <a:ea typeface="Monaco" charset="0"/>
                  <a:cs typeface="Monaco" charset="0"/>
                </a:rPr>
                <a:t>Plugin</a:t>
              </a:r>
              <a:endParaRPr lang="en-US" sz="840" dirty="0">
                <a:solidFill>
                  <a:srgbClr val="004266"/>
                </a:solidFill>
                <a:latin typeface="Monaco" charset="0"/>
                <a:ea typeface="Monaco" charset="0"/>
                <a:cs typeface="Monaco" charset="0"/>
              </a:endParaRPr>
            </a:p>
          </p:txBody>
        </p:sp>
      </p:grpSp>
    </p:spTree>
    <p:extLst>
      <p:ext uri="{BB962C8B-B14F-4D97-AF65-F5344CB8AC3E}">
        <p14:creationId xmlns:p14="http://schemas.microsoft.com/office/powerpoint/2010/main" val="3751953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Rounded Rectangle 59"/>
          <p:cNvSpPr/>
          <p:nvPr/>
        </p:nvSpPr>
        <p:spPr>
          <a:xfrm>
            <a:off x="2889956" y="1961633"/>
            <a:ext cx="9155288" cy="3445745"/>
          </a:xfrm>
          <a:prstGeom prst="roundRect">
            <a:avLst/>
          </a:prstGeom>
          <a:solidFill>
            <a:srgbClr val="FFFFFF">
              <a:lumMod val="95000"/>
            </a:srgbClr>
          </a:solidFill>
          <a:ln w="9525" cap="flat" cmpd="sng" algn="ctr">
            <a:solidFill>
              <a:srgbClr val="004266"/>
            </a:solidFill>
            <a:prstDash val="dash"/>
          </a:ln>
          <a:effectLst/>
        </p:spPr>
        <p:txBody>
          <a:bodyPr rtlCol="0" anchor="ctr" anchorCtr="1"/>
          <a:lstStyle/>
          <a:p>
            <a:pPr algn="ctr" defTabSz="914377" eaLnBrk="0" fontAlgn="base">
              <a:spcBef>
                <a:spcPct val="0"/>
              </a:spcBef>
              <a:spcAft>
                <a:spcPct val="0"/>
              </a:spcAft>
              <a:defRPr/>
            </a:pPr>
            <a:endParaRPr lang="en-US" sz="1200" dirty="0">
              <a:solidFill>
                <a:srgbClr val="004266"/>
              </a:solidFill>
              <a:latin typeface="Monaco" charset="0"/>
              <a:ea typeface="Monaco" charset="0"/>
              <a:cs typeface="Monaco" charset="0"/>
            </a:endParaRPr>
          </a:p>
        </p:txBody>
      </p:sp>
      <p:sp>
        <p:nvSpPr>
          <p:cNvPr id="2" name="Title 1"/>
          <p:cNvSpPr>
            <a:spLocks noGrp="1"/>
          </p:cNvSpPr>
          <p:nvPr>
            <p:ph type="title"/>
          </p:nvPr>
        </p:nvSpPr>
        <p:spPr/>
        <p:txBody>
          <a:bodyPr/>
          <a:lstStyle/>
          <a:p>
            <a:r>
              <a:rPr lang="en-US" dirty="0" smtClean="0"/>
              <a:t>Conversation System</a:t>
            </a:r>
            <a:endParaRPr lang="en-US" dirty="0"/>
          </a:p>
        </p:txBody>
      </p:sp>
      <p:sp>
        <p:nvSpPr>
          <p:cNvPr id="4" name="Rounded Rectangle 3"/>
          <p:cNvSpPr/>
          <p:nvPr/>
        </p:nvSpPr>
        <p:spPr>
          <a:xfrm>
            <a:off x="838199" y="2453085"/>
            <a:ext cx="1104401" cy="526915"/>
          </a:xfrm>
          <a:prstGeom prst="roundRect">
            <a:avLst/>
          </a:prstGeom>
          <a:solidFill>
            <a:srgbClr val="FFFFFF">
              <a:lumMod val="95000"/>
            </a:srgbClr>
          </a:solid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Voice</a:t>
            </a:r>
            <a:endParaRPr lang="en-US" sz="1200" dirty="0">
              <a:solidFill>
                <a:srgbClr val="004266"/>
              </a:solidFill>
              <a:latin typeface="Monaco" charset="0"/>
              <a:ea typeface="Monaco" charset="0"/>
              <a:cs typeface="Monaco" charset="0"/>
            </a:endParaRPr>
          </a:p>
        </p:txBody>
      </p:sp>
      <p:sp>
        <p:nvSpPr>
          <p:cNvPr id="5" name="Rounded Rectangle 4"/>
          <p:cNvSpPr/>
          <p:nvPr/>
        </p:nvSpPr>
        <p:spPr>
          <a:xfrm>
            <a:off x="838200" y="4344240"/>
            <a:ext cx="1104401" cy="526915"/>
          </a:xfrm>
          <a:prstGeom prst="roundRect">
            <a:avLst/>
          </a:prstGeom>
          <a:solidFill>
            <a:srgbClr val="FFFFFF">
              <a:lumMod val="95000"/>
            </a:srgbClr>
          </a:solid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Text</a:t>
            </a:r>
            <a:endParaRPr lang="en-US" sz="1200" dirty="0">
              <a:solidFill>
                <a:srgbClr val="004266"/>
              </a:solidFill>
              <a:latin typeface="Monaco" charset="0"/>
              <a:ea typeface="Monaco" charset="0"/>
              <a:cs typeface="Monaco" charset="0"/>
            </a:endParaRPr>
          </a:p>
        </p:txBody>
      </p:sp>
      <p:sp>
        <p:nvSpPr>
          <p:cNvPr id="6" name="Rectangle 5"/>
          <p:cNvSpPr/>
          <p:nvPr/>
        </p:nvSpPr>
        <p:spPr>
          <a:xfrm>
            <a:off x="173380" y="1602688"/>
            <a:ext cx="2666115" cy="369332"/>
          </a:xfrm>
          <a:prstGeom prst="rect">
            <a:avLst/>
          </a:prstGeom>
        </p:spPr>
        <p:txBody>
          <a:bodyPr wrap="none">
            <a:spAutoFit/>
          </a:bodyPr>
          <a:lstStyle/>
          <a:p>
            <a:pPr algn="ctr" defTabSz="914377" eaLnBrk="0" fontAlgn="base">
              <a:spcBef>
                <a:spcPct val="0"/>
              </a:spcBef>
              <a:spcAft>
                <a:spcPct val="0"/>
              </a:spcAft>
              <a:defRPr/>
            </a:pPr>
            <a:r>
              <a:rPr lang="en-US" altLang="zh-CN" dirty="0" smtClean="0">
                <a:solidFill>
                  <a:srgbClr val="004266"/>
                </a:solidFill>
                <a:latin typeface="Monaco" charset="0"/>
                <a:ea typeface="Monaco" charset="0"/>
                <a:cs typeface="Monaco" charset="0"/>
              </a:rPr>
              <a:t>Speech</a:t>
            </a:r>
            <a:r>
              <a:rPr lang="zh-CN" altLang="en-US" dirty="0" smtClean="0">
                <a:solidFill>
                  <a:srgbClr val="004266"/>
                </a:solidFill>
                <a:latin typeface="Monaco" charset="0"/>
                <a:ea typeface="Monaco" charset="0"/>
                <a:cs typeface="Monaco" charset="0"/>
              </a:rPr>
              <a:t> </a:t>
            </a:r>
            <a:r>
              <a:rPr lang="en-US" altLang="zh-CN" dirty="0" smtClean="0">
                <a:solidFill>
                  <a:srgbClr val="004266"/>
                </a:solidFill>
                <a:latin typeface="Monaco" charset="0"/>
                <a:ea typeface="Monaco" charset="0"/>
                <a:cs typeface="Monaco" charset="0"/>
              </a:rPr>
              <a:t>Recognition</a:t>
            </a:r>
            <a:endParaRPr lang="en-US" dirty="0">
              <a:solidFill>
                <a:srgbClr val="004266"/>
              </a:solidFill>
              <a:latin typeface="Monaco" charset="0"/>
              <a:ea typeface="Monaco" charset="0"/>
              <a:cs typeface="Monaco" charset="0"/>
            </a:endParaRPr>
          </a:p>
        </p:txBody>
      </p:sp>
      <p:cxnSp>
        <p:nvCxnSpPr>
          <p:cNvPr id="7" name="Straight Connector 6"/>
          <p:cNvCxnSpPr/>
          <p:nvPr/>
        </p:nvCxnSpPr>
        <p:spPr>
          <a:xfrm>
            <a:off x="2672640" y="2141180"/>
            <a:ext cx="0" cy="3556876"/>
          </a:xfrm>
          <a:prstGeom prst="line">
            <a:avLst/>
          </a:prstGeom>
          <a:noFill/>
          <a:ln w="25400" cap="flat" cmpd="sng" algn="ctr">
            <a:solidFill>
              <a:srgbClr val="00B2F2">
                <a:lumMod val="50000"/>
              </a:srgbClr>
            </a:solidFill>
            <a:prstDash val="dash"/>
          </a:ln>
          <a:effectLst/>
        </p:spPr>
      </p:cxnSp>
      <p:sp>
        <p:nvSpPr>
          <p:cNvPr id="8" name="Rounded Rectangular Callout 7"/>
          <p:cNvSpPr/>
          <p:nvPr/>
        </p:nvSpPr>
        <p:spPr>
          <a:xfrm>
            <a:off x="2190044" y="3285067"/>
            <a:ext cx="1388533" cy="578108"/>
          </a:xfrm>
          <a:prstGeom prst="wedgeRoundRectCallou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smtClean="0"/>
              <a:t>今天天气如何？</a:t>
            </a:r>
            <a:endParaRPr lang="en-US" sz="1200" dirty="0"/>
          </a:p>
        </p:txBody>
      </p:sp>
      <p:cxnSp>
        <p:nvCxnSpPr>
          <p:cNvPr id="9" name="Straight Arrow Connector 8"/>
          <p:cNvCxnSpPr>
            <a:stCxn id="4" idx="3"/>
            <a:endCxn id="8" idx="0"/>
          </p:cNvCxnSpPr>
          <p:nvPr/>
        </p:nvCxnSpPr>
        <p:spPr>
          <a:xfrm>
            <a:off x="1942600" y="2716543"/>
            <a:ext cx="941711" cy="568524"/>
          </a:xfrm>
          <a:prstGeom prst="straightConnector1">
            <a:avLst/>
          </a:prstGeom>
          <a:noFill/>
          <a:ln w="19050" cap="flat" cmpd="sng" algn="ctr">
            <a:solidFill>
              <a:srgbClr val="00B2F2">
                <a:lumMod val="50000"/>
              </a:srgbClr>
            </a:solidFill>
            <a:prstDash val="solid"/>
            <a:headEnd type="none"/>
            <a:tailEnd type="arrow"/>
          </a:ln>
          <a:effectLst/>
        </p:spPr>
      </p:cxnSp>
      <p:cxnSp>
        <p:nvCxnSpPr>
          <p:cNvPr id="12" name="Straight Arrow Connector 11"/>
          <p:cNvCxnSpPr>
            <a:stCxn id="5" idx="3"/>
            <a:endCxn id="8" idx="2"/>
          </p:cNvCxnSpPr>
          <p:nvPr/>
        </p:nvCxnSpPr>
        <p:spPr>
          <a:xfrm flipV="1">
            <a:off x="1942601" y="3863175"/>
            <a:ext cx="941710" cy="744523"/>
          </a:xfrm>
          <a:prstGeom prst="straightConnector1">
            <a:avLst/>
          </a:prstGeom>
          <a:noFill/>
          <a:ln w="19050" cap="flat" cmpd="sng" algn="ctr">
            <a:solidFill>
              <a:srgbClr val="00B2F2">
                <a:lumMod val="50000"/>
              </a:srgbClr>
            </a:solidFill>
            <a:prstDash val="solid"/>
            <a:headEnd type="none"/>
            <a:tailEnd type="arrow"/>
          </a:ln>
          <a:effectLst/>
        </p:spPr>
      </p:cxnSp>
      <p:sp>
        <p:nvSpPr>
          <p:cNvPr id="21" name="Rectangle 20"/>
          <p:cNvSpPr/>
          <p:nvPr/>
        </p:nvSpPr>
        <p:spPr>
          <a:xfrm>
            <a:off x="3822278" y="1602688"/>
            <a:ext cx="4320413" cy="369332"/>
          </a:xfrm>
          <a:prstGeom prst="rect">
            <a:avLst/>
          </a:prstGeom>
        </p:spPr>
        <p:txBody>
          <a:bodyPr wrap="none">
            <a:spAutoFit/>
          </a:bodyPr>
          <a:lstStyle/>
          <a:p>
            <a:pPr algn="ctr" defTabSz="914377" eaLnBrk="0" fontAlgn="base">
              <a:spcBef>
                <a:spcPct val="0"/>
              </a:spcBef>
              <a:spcAft>
                <a:spcPct val="0"/>
              </a:spcAft>
              <a:defRPr/>
            </a:pPr>
            <a:r>
              <a:rPr lang="en-US" altLang="zh-CN" dirty="0" smtClean="0">
                <a:solidFill>
                  <a:srgbClr val="004266"/>
                </a:solidFill>
                <a:latin typeface="Monaco" charset="0"/>
                <a:ea typeface="Monaco" charset="0"/>
                <a:cs typeface="Monaco" charset="0"/>
              </a:rPr>
              <a:t>Natural</a:t>
            </a:r>
            <a:r>
              <a:rPr lang="zh-CN" altLang="en-US" dirty="0" smtClean="0">
                <a:solidFill>
                  <a:srgbClr val="004266"/>
                </a:solidFill>
                <a:latin typeface="Monaco" charset="0"/>
                <a:ea typeface="Monaco" charset="0"/>
                <a:cs typeface="Monaco" charset="0"/>
              </a:rPr>
              <a:t> </a:t>
            </a:r>
            <a:r>
              <a:rPr lang="en-US" altLang="zh-CN" dirty="0" smtClean="0">
                <a:solidFill>
                  <a:srgbClr val="004266"/>
                </a:solidFill>
                <a:latin typeface="Monaco" charset="0"/>
                <a:ea typeface="Monaco" charset="0"/>
                <a:cs typeface="Monaco" charset="0"/>
              </a:rPr>
              <a:t>Language</a:t>
            </a:r>
            <a:r>
              <a:rPr lang="zh-CN" altLang="en-US" dirty="0" smtClean="0">
                <a:solidFill>
                  <a:srgbClr val="004266"/>
                </a:solidFill>
                <a:latin typeface="Monaco" charset="0"/>
                <a:ea typeface="Monaco" charset="0"/>
                <a:cs typeface="Monaco" charset="0"/>
              </a:rPr>
              <a:t> </a:t>
            </a:r>
            <a:r>
              <a:rPr lang="en-US" altLang="zh-CN" dirty="0" smtClean="0">
                <a:solidFill>
                  <a:srgbClr val="004266"/>
                </a:solidFill>
                <a:latin typeface="Monaco" charset="0"/>
                <a:ea typeface="Monaco" charset="0"/>
                <a:cs typeface="Monaco" charset="0"/>
              </a:rPr>
              <a:t>Understanding</a:t>
            </a:r>
            <a:endParaRPr lang="en-US" dirty="0">
              <a:solidFill>
                <a:srgbClr val="004266"/>
              </a:solidFill>
              <a:latin typeface="Monaco" charset="0"/>
              <a:ea typeface="Monaco" charset="0"/>
              <a:cs typeface="Monaco" charset="0"/>
            </a:endParaRPr>
          </a:p>
        </p:txBody>
      </p:sp>
      <p:sp>
        <p:nvSpPr>
          <p:cNvPr id="22" name="Rounded Rectangle 21"/>
          <p:cNvSpPr/>
          <p:nvPr/>
        </p:nvSpPr>
        <p:spPr>
          <a:xfrm>
            <a:off x="4515557" y="2156180"/>
            <a:ext cx="3285066" cy="1390631"/>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altLang="zh-CN" sz="1600" dirty="0" smtClean="0">
                <a:solidFill>
                  <a:srgbClr val="004266"/>
                </a:solidFill>
                <a:latin typeface="Monaco" charset="0"/>
                <a:ea typeface="Monaco" charset="0"/>
                <a:cs typeface="Monaco" charset="0"/>
              </a:rPr>
              <a:t>NLU</a:t>
            </a:r>
            <a:r>
              <a:rPr lang="zh-CN" altLang="en-US" sz="1600" dirty="0" smtClean="0">
                <a:solidFill>
                  <a:srgbClr val="004266"/>
                </a:solidFill>
                <a:latin typeface="Monaco" charset="0"/>
                <a:ea typeface="Monaco" charset="0"/>
                <a:cs typeface="Monaco" charset="0"/>
              </a:rPr>
              <a:t> </a:t>
            </a:r>
            <a:r>
              <a:rPr lang="en-US" altLang="zh-CN" sz="1600" dirty="0" smtClean="0">
                <a:solidFill>
                  <a:srgbClr val="004266"/>
                </a:solidFill>
                <a:latin typeface="Monaco" charset="0"/>
                <a:ea typeface="Monaco" charset="0"/>
                <a:cs typeface="Monaco" charset="0"/>
              </a:rPr>
              <a:t>Engine</a:t>
            </a:r>
            <a:endParaRPr lang="en-US" sz="900" dirty="0">
              <a:solidFill>
                <a:srgbClr val="004266"/>
              </a:solidFill>
              <a:latin typeface="Monaco" charset="0"/>
              <a:ea typeface="Monaco" charset="0"/>
              <a:cs typeface="Monaco" charset="0"/>
            </a:endParaRPr>
          </a:p>
        </p:txBody>
      </p:sp>
      <p:cxnSp>
        <p:nvCxnSpPr>
          <p:cNvPr id="23" name="Straight Arrow Connector 22"/>
          <p:cNvCxnSpPr>
            <a:stCxn id="8" idx="3"/>
            <a:endCxn id="22" idx="1"/>
          </p:cNvCxnSpPr>
          <p:nvPr/>
        </p:nvCxnSpPr>
        <p:spPr>
          <a:xfrm flipV="1">
            <a:off x="3578577" y="2851496"/>
            <a:ext cx="936980" cy="722625"/>
          </a:xfrm>
          <a:prstGeom prst="straightConnector1">
            <a:avLst/>
          </a:prstGeom>
          <a:noFill/>
          <a:ln w="19050" cap="flat" cmpd="sng" algn="ctr">
            <a:solidFill>
              <a:srgbClr val="00B2F2">
                <a:lumMod val="50000"/>
              </a:srgbClr>
            </a:solidFill>
            <a:prstDash val="solid"/>
            <a:headEnd type="none"/>
            <a:tailEnd type="arrow"/>
          </a:ln>
          <a:effectLst/>
        </p:spPr>
      </p:cxnSp>
      <p:sp>
        <p:nvSpPr>
          <p:cNvPr id="27" name="Rounded Rectangle 26"/>
          <p:cNvSpPr/>
          <p:nvPr/>
        </p:nvSpPr>
        <p:spPr>
          <a:xfrm>
            <a:off x="4780850" y="2742687"/>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altLang="zh-CN" sz="1200" smtClean="0">
                <a:solidFill>
                  <a:srgbClr val="004266"/>
                </a:solidFill>
                <a:latin typeface="Monaco" charset="0"/>
                <a:ea typeface="Monaco" charset="0"/>
                <a:cs typeface="Monaco" charset="0"/>
              </a:rPr>
              <a:t>Intent</a:t>
            </a:r>
            <a:endParaRPr lang="en-US" sz="720" dirty="0">
              <a:solidFill>
                <a:srgbClr val="004266"/>
              </a:solidFill>
              <a:latin typeface="Monaco" charset="0"/>
              <a:ea typeface="Monaco" charset="0"/>
              <a:cs typeface="Monaco" charset="0"/>
            </a:endParaRPr>
          </a:p>
        </p:txBody>
      </p:sp>
      <p:sp>
        <p:nvSpPr>
          <p:cNvPr id="30" name="Rounded Rectangle 29"/>
          <p:cNvSpPr/>
          <p:nvPr/>
        </p:nvSpPr>
        <p:spPr>
          <a:xfrm>
            <a:off x="6303439" y="2742687"/>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Entity</a:t>
            </a:r>
            <a:endParaRPr lang="en-US" sz="720" dirty="0">
              <a:solidFill>
                <a:srgbClr val="004266"/>
              </a:solidFill>
              <a:latin typeface="Monaco" charset="0"/>
              <a:ea typeface="Monaco" charset="0"/>
              <a:cs typeface="Monaco" charset="0"/>
            </a:endParaRPr>
          </a:p>
        </p:txBody>
      </p:sp>
      <p:cxnSp>
        <p:nvCxnSpPr>
          <p:cNvPr id="33" name="Straight Connector 32"/>
          <p:cNvCxnSpPr/>
          <p:nvPr/>
        </p:nvCxnSpPr>
        <p:spPr>
          <a:xfrm flipH="1">
            <a:off x="8229600" y="2156180"/>
            <a:ext cx="36685" cy="3104442"/>
          </a:xfrm>
          <a:prstGeom prst="line">
            <a:avLst/>
          </a:prstGeom>
          <a:noFill/>
          <a:ln w="25400" cap="flat" cmpd="sng" algn="ctr">
            <a:solidFill>
              <a:srgbClr val="00B2F2">
                <a:lumMod val="50000"/>
              </a:srgbClr>
            </a:solidFill>
            <a:prstDash val="dash"/>
          </a:ln>
          <a:effectLst/>
        </p:spPr>
      </p:cxnSp>
      <p:sp>
        <p:nvSpPr>
          <p:cNvPr id="34" name="Rectangle 33"/>
          <p:cNvSpPr/>
          <p:nvPr/>
        </p:nvSpPr>
        <p:spPr>
          <a:xfrm>
            <a:off x="9550972" y="1604461"/>
            <a:ext cx="1976824" cy="369332"/>
          </a:xfrm>
          <a:prstGeom prst="rect">
            <a:avLst/>
          </a:prstGeom>
        </p:spPr>
        <p:txBody>
          <a:bodyPr wrap="none">
            <a:spAutoFit/>
          </a:bodyPr>
          <a:lstStyle/>
          <a:p>
            <a:pPr algn="ctr" defTabSz="914377" eaLnBrk="0" fontAlgn="base">
              <a:spcBef>
                <a:spcPct val="0"/>
              </a:spcBef>
              <a:spcAft>
                <a:spcPct val="0"/>
              </a:spcAft>
              <a:defRPr/>
            </a:pPr>
            <a:r>
              <a:rPr lang="en-US" altLang="zh-CN" dirty="0" smtClean="0">
                <a:solidFill>
                  <a:srgbClr val="004266"/>
                </a:solidFill>
                <a:latin typeface="Monaco" charset="0"/>
                <a:ea typeface="Monaco" charset="0"/>
                <a:cs typeface="Monaco" charset="0"/>
              </a:rPr>
              <a:t>Dialog</a:t>
            </a:r>
            <a:r>
              <a:rPr lang="zh-CN" altLang="en-US" dirty="0" smtClean="0">
                <a:solidFill>
                  <a:srgbClr val="004266"/>
                </a:solidFill>
                <a:latin typeface="Monaco" charset="0"/>
                <a:ea typeface="Monaco" charset="0"/>
                <a:cs typeface="Monaco" charset="0"/>
              </a:rPr>
              <a:t> </a:t>
            </a:r>
            <a:r>
              <a:rPr lang="en-US" altLang="zh-CN" dirty="0" smtClean="0">
                <a:solidFill>
                  <a:srgbClr val="004266"/>
                </a:solidFill>
                <a:latin typeface="Monaco" charset="0"/>
                <a:ea typeface="Monaco" charset="0"/>
                <a:cs typeface="Monaco" charset="0"/>
              </a:rPr>
              <a:t>Engine</a:t>
            </a:r>
            <a:endParaRPr lang="en-US" dirty="0">
              <a:solidFill>
                <a:srgbClr val="004266"/>
              </a:solidFill>
              <a:latin typeface="Monaco" charset="0"/>
              <a:ea typeface="Monaco" charset="0"/>
              <a:cs typeface="Monaco" charset="0"/>
            </a:endParaRPr>
          </a:p>
        </p:txBody>
      </p:sp>
      <p:sp>
        <p:nvSpPr>
          <p:cNvPr id="35" name="Rounded Rectangle 34"/>
          <p:cNvSpPr/>
          <p:nvPr/>
        </p:nvSpPr>
        <p:spPr>
          <a:xfrm>
            <a:off x="8602133" y="2166957"/>
            <a:ext cx="3285066" cy="1906398"/>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altLang="zh-CN" sz="1600" dirty="0" smtClean="0">
                <a:solidFill>
                  <a:srgbClr val="004266"/>
                </a:solidFill>
                <a:latin typeface="Monaco" charset="0"/>
                <a:ea typeface="Monaco" charset="0"/>
                <a:cs typeface="Monaco" charset="0"/>
              </a:rPr>
              <a:t>Dialog</a:t>
            </a:r>
            <a:r>
              <a:rPr lang="zh-CN" altLang="en-US" sz="1600" dirty="0" smtClean="0">
                <a:solidFill>
                  <a:srgbClr val="004266"/>
                </a:solidFill>
                <a:latin typeface="Monaco" charset="0"/>
                <a:ea typeface="Monaco" charset="0"/>
                <a:cs typeface="Monaco" charset="0"/>
              </a:rPr>
              <a:t> </a:t>
            </a:r>
            <a:r>
              <a:rPr lang="en-US" altLang="zh-CN" sz="1600" dirty="0" smtClean="0">
                <a:solidFill>
                  <a:srgbClr val="004266"/>
                </a:solidFill>
                <a:latin typeface="Monaco" charset="0"/>
                <a:ea typeface="Monaco" charset="0"/>
                <a:cs typeface="Monaco" charset="0"/>
              </a:rPr>
              <a:t>Engine</a:t>
            </a:r>
            <a:endParaRPr lang="en-US" sz="900" dirty="0">
              <a:solidFill>
                <a:srgbClr val="004266"/>
              </a:solidFill>
              <a:latin typeface="Monaco" charset="0"/>
              <a:ea typeface="Monaco" charset="0"/>
              <a:cs typeface="Monaco" charset="0"/>
            </a:endParaRPr>
          </a:p>
        </p:txBody>
      </p:sp>
      <p:sp>
        <p:nvSpPr>
          <p:cNvPr id="36" name="Rounded Rectangle 35"/>
          <p:cNvSpPr/>
          <p:nvPr/>
        </p:nvSpPr>
        <p:spPr>
          <a:xfrm>
            <a:off x="8932344" y="2614941"/>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Reference</a:t>
            </a:r>
          </a:p>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Engine</a:t>
            </a:r>
            <a:endParaRPr lang="en-US" sz="720" dirty="0">
              <a:solidFill>
                <a:srgbClr val="004266"/>
              </a:solidFill>
              <a:latin typeface="Monaco" charset="0"/>
              <a:ea typeface="Monaco" charset="0"/>
              <a:cs typeface="Monaco" charset="0"/>
            </a:endParaRPr>
          </a:p>
        </p:txBody>
      </p:sp>
      <p:sp>
        <p:nvSpPr>
          <p:cNvPr id="37" name="Rounded Rectangle 36"/>
          <p:cNvSpPr/>
          <p:nvPr/>
        </p:nvSpPr>
        <p:spPr>
          <a:xfrm>
            <a:off x="10433774" y="2614429"/>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Response Action</a:t>
            </a:r>
            <a:endParaRPr lang="en-US" sz="720" dirty="0">
              <a:solidFill>
                <a:srgbClr val="004266"/>
              </a:solidFill>
              <a:latin typeface="Monaco" charset="0"/>
              <a:ea typeface="Monaco" charset="0"/>
              <a:cs typeface="Monaco" charset="0"/>
            </a:endParaRPr>
          </a:p>
        </p:txBody>
      </p:sp>
      <p:sp>
        <p:nvSpPr>
          <p:cNvPr id="38" name="Rounded Rectangle 37"/>
          <p:cNvSpPr/>
          <p:nvPr/>
        </p:nvSpPr>
        <p:spPr>
          <a:xfrm>
            <a:off x="8932343" y="3388511"/>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sz="1200" smtClean="0">
                <a:solidFill>
                  <a:srgbClr val="004266"/>
                </a:solidFill>
                <a:latin typeface="Monaco" charset="0"/>
                <a:ea typeface="Monaco" charset="0"/>
                <a:cs typeface="Monaco" charset="0"/>
              </a:rPr>
              <a:t>State Management</a:t>
            </a:r>
            <a:endParaRPr lang="en-US" sz="720" dirty="0">
              <a:solidFill>
                <a:srgbClr val="004266"/>
              </a:solidFill>
              <a:latin typeface="Monaco" charset="0"/>
              <a:ea typeface="Monaco" charset="0"/>
              <a:cs typeface="Monaco" charset="0"/>
            </a:endParaRPr>
          </a:p>
        </p:txBody>
      </p:sp>
      <p:sp>
        <p:nvSpPr>
          <p:cNvPr id="39" name="Rounded Rectangle 38"/>
          <p:cNvSpPr/>
          <p:nvPr/>
        </p:nvSpPr>
        <p:spPr>
          <a:xfrm>
            <a:off x="10433772" y="3411343"/>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sz="1200" smtClean="0">
                <a:solidFill>
                  <a:srgbClr val="004266"/>
                </a:solidFill>
                <a:latin typeface="Monaco" charset="0"/>
                <a:ea typeface="Monaco" charset="0"/>
                <a:cs typeface="Monaco" charset="0"/>
              </a:rPr>
              <a:t>Inbound/Outbound API</a:t>
            </a:r>
            <a:endParaRPr lang="en-US" sz="720" dirty="0">
              <a:solidFill>
                <a:srgbClr val="004266"/>
              </a:solidFill>
              <a:latin typeface="Monaco" charset="0"/>
              <a:ea typeface="Monaco" charset="0"/>
              <a:cs typeface="Monaco" charset="0"/>
            </a:endParaRPr>
          </a:p>
        </p:txBody>
      </p:sp>
      <p:cxnSp>
        <p:nvCxnSpPr>
          <p:cNvPr id="40" name="Straight Arrow Connector 39"/>
          <p:cNvCxnSpPr>
            <a:stCxn id="22" idx="3"/>
            <a:endCxn id="35" idx="1"/>
          </p:cNvCxnSpPr>
          <p:nvPr/>
        </p:nvCxnSpPr>
        <p:spPr>
          <a:xfrm>
            <a:off x="7800623" y="2851496"/>
            <a:ext cx="801510" cy="268660"/>
          </a:xfrm>
          <a:prstGeom prst="straightConnector1">
            <a:avLst/>
          </a:prstGeom>
          <a:noFill/>
          <a:ln w="19050" cap="flat" cmpd="sng" algn="ctr">
            <a:solidFill>
              <a:srgbClr val="00B2F2">
                <a:lumMod val="50000"/>
              </a:srgbClr>
            </a:solidFill>
            <a:prstDash val="solid"/>
            <a:headEnd type="none"/>
            <a:tailEnd type="arrow"/>
          </a:ln>
          <a:effectLst/>
        </p:spPr>
      </p:cxnSp>
      <p:sp>
        <p:nvSpPr>
          <p:cNvPr id="43" name="Can 42"/>
          <p:cNvSpPr/>
          <p:nvPr/>
        </p:nvSpPr>
        <p:spPr>
          <a:xfrm>
            <a:off x="10852123" y="5631346"/>
            <a:ext cx="1003354" cy="1019391"/>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External System</a:t>
            </a:r>
            <a:endParaRPr lang="en-US" sz="1200" dirty="0">
              <a:solidFill>
                <a:srgbClr val="004266"/>
              </a:solidFill>
              <a:latin typeface="Monaco" charset="0"/>
              <a:ea typeface="Monaco" charset="0"/>
              <a:cs typeface="Monaco" charset="0"/>
            </a:endParaRPr>
          </a:p>
        </p:txBody>
      </p:sp>
      <p:cxnSp>
        <p:nvCxnSpPr>
          <p:cNvPr id="44" name="Straight Arrow Connector 43"/>
          <p:cNvCxnSpPr>
            <a:stCxn id="39" idx="3"/>
            <a:endCxn id="43" idx="1"/>
          </p:cNvCxnSpPr>
          <p:nvPr/>
        </p:nvCxnSpPr>
        <p:spPr>
          <a:xfrm flipH="1">
            <a:off x="11353800" y="3713333"/>
            <a:ext cx="251191" cy="1918013"/>
          </a:xfrm>
          <a:prstGeom prst="curvedConnector4">
            <a:avLst>
              <a:gd name="adj1" fmla="val -91006"/>
              <a:gd name="adj2" fmla="val 57872"/>
            </a:avLst>
          </a:prstGeom>
          <a:noFill/>
          <a:ln w="19050" cap="flat" cmpd="sng" algn="ctr">
            <a:solidFill>
              <a:srgbClr val="00B2F2">
                <a:lumMod val="50000"/>
              </a:srgbClr>
            </a:solidFill>
            <a:prstDash val="solid"/>
            <a:headEnd type="triangle"/>
            <a:tailEnd type="arrow"/>
          </a:ln>
          <a:effectLst/>
        </p:spPr>
      </p:cxnSp>
      <p:sp>
        <p:nvSpPr>
          <p:cNvPr id="48" name="Rounded Rectangular Callout 47"/>
          <p:cNvSpPr/>
          <p:nvPr/>
        </p:nvSpPr>
        <p:spPr>
          <a:xfrm>
            <a:off x="3138303" y="4575661"/>
            <a:ext cx="1388533" cy="578108"/>
          </a:xfrm>
          <a:prstGeom prst="wedgeRoundRectCallou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smtClean="0"/>
              <a:t>今天天气不错</a:t>
            </a:r>
            <a:r>
              <a:rPr lang="en-US" altLang="zh-CN" sz="1200" dirty="0" smtClean="0"/>
              <a:t>....</a:t>
            </a:r>
            <a:endParaRPr lang="en-US" sz="1200" dirty="0"/>
          </a:p>
        </p:txBody>
      </p:sp>
      <p:cxnSp>
        <p:nvCxnSpPr>
          <p:cNvPr id="49" name="Straight Arrow Connector 48"/>
          <p:cNvCxnSpPr>
            <a:stCxn id="35" idx="2"/>
            <a:endCxn id="48" idx="2"/>
          </p:cNvCxnSpPr>
          <p:nvPr/>
        </p:nvCxnSpPr>
        <p:spPr>
          <a:xfrm rot="5400000">
            <a:off x="6498411" y="1407514"/>
            <a:ext cx="1080414" cy="6412096"/>
          </a:xfrm>
          <a:prstGeom prst="curvedConnector3">
            <a:avLst>
              <a:gd name="adj1" fmla="val 190120"/>
            </a:avLst>
          </a:prstGeom>
          <a:noFill/>
          <a:ln w="19050" cap="flat" cmpd="sng" algn="ctr">
            <a:solidFill>
              <a:srgbClr val="00B2F2">
                <a:lumMod val="50000"/>
              </a:srgbClr>
            </a:solidFill>
            <a:prstDash val="solid"/>
            <a:headEnd type="none"/>
            <a:tailEnd type="arrow"/>
          </a:ln>
          <a:effectLst/>
        </p:spPr>
      </p:cxnSp>
      <p:cxnSp>
        <p:nvCxnSpPr>
          <p:cNvPr id="54" name="Straight Arrow Connector 53"/>
          <p:cNvCxnSpPr>
            <a:stCxn id="48" idx="1"/>
            <a:endCxn id="5" idx="3"/>
          </p:cNvCxnSpPr>
          <p:nvPr/>
        </p:nvCxnSpPr>
        <p:spPr>
          <a:xfrm flipH="1" flipV="1">
            <a:off x="1942601" y="4607698"/>
            <a:ext cx="1195702" cy="257017"/>
          </a:xfrm>
          <a:prstGeom prst="straightConnector1">
            <a:avLst/>
          </a:prstGeom>
          <a:noFill/>
          <a:ln w="19050" cap="flat" cmpd="sng" algn="ctr">
            <a:solidFill>
              <a:srgbClr val="00B2F2">
                <a:lumMod val="50000"/>
              </a:srgbClr>
            </a:solidFill>
            <a:prstDash val="solid"/>
            <a:headEnd type="none"/>
            <a:tailEnd type="arrow"/>
          </a:ln>
          <a:effectLst/>
        </p:spPr>
      </p:cxnSp>
      <p:cxnSp>
        <p:nvCxnSpPr>
          <p:cNvPr id="57" name="Straight Arrow Connector 56"/>
          <p:cNvCxnSpPr>
            <a:stCxn id="48" idx="1"/>
            <a:endCxn id="4" idx="2"/>
          </p:cNvCxnSpPr>
          <p:nvPr/>
        </p:nvCxnSpPr>
        <p:spPr>
          <a:xfrm flipH="1" flipV="1">
            <a:off x="1390400" y="2980000"/>
            <a:ext cx="1747903" cy="1884715"/>
          </a:xfrm>
          <a:prstGeom prst="straightConnector1">
            <a:avLst/>
          </a:prstGeom>
          <a:noFill/>
          <a:ln w="19050" cap="flat" cmpd="sng" algn="ctr">
            <a:solidFill>
              <a:srgbClr val="00B2F2">
                <a:lumMod val="50000"/>
              </a:srgbClr>
            </a:solidFill>
            <a:prstDash val="solid"/>
            <a:headEnd type="none"/>
            <a:tailEnd type="arrow"/>
          </a:ln>
          <a:effectLst/>
        </p:spPr>
      </p:cxnSp>
      <p:sp>
        <p:nvSpPr>
          <p:cNvPr id="70" name="Rounded Rectangle 69"/>
          <p:cNvSpPr/>
          <p:nvPr/>
        </p:nvSpPr>
        <p:spPr>
          <a:xfrm>
            <a:off x="5454051" y="4236301"/>
            <a:ext cx="4570139" cy="899612"/>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altLang="zh-CN" sz="1600" dirty="0" smtClean="0">
                <a:solidFill>
                  <a:srgbClr val="004266"/>
                </a:solidFill>
                <a:latin typeface="Monaco" charset="0"/>
                <a:ea typeface="Monaco" charset="0"/>
                <a:cs typeface="Monaco" charset="0"/>
              </a:rPr>
              <a:t>Model</a:t>
            </a:r>
            <a:r>
              <a:rPr lang="zh-CN" altLang="en-US" sz="1600" dirty="0" smtClean="0">
                <a:solidFill>
                  <a:srgbClr val="004266"/>
                </a:solidFill>
                <a:latin typeface="Monaco" charset="0"/>
                <a:ea typeface="Monaco" charset="0"/>
                <a:cs typeface="Monaco" charset="0"/>
              </a:rPr>
              <a:t> </a:t>
            </a:r>
            <a:r>
              <a:rPr lang="en-US" altLang="zh-CN" sz="1600" dirty="0" smtClean="0">
                <a:solidFill>
                  <a:srgbClr val="004266"/>
                </a:solidFill>
                <a:latin typeface="Monaco" charset="0"/>
                <a:ea typeface="Monaco" charset="0"/>
                <a:cs typeface="Monaco" charset="0"/>
              </a:rPr>
              <a:t>Management</a:t>
            </a:r>
            <a:endParaRPr lang="en-US" sz="900" dirty="0">
              <a:solidFill>
                <a:srgbClr val="004266"/>
              </a:solidFill>
              <a:latin typeface="Monaco" charset="0"/>
              <a:ea typeface="Monaco" charset="0"/>
              <a:cs typeface="Monaco" charset="0"/>
            </a:endParaRPr>
          </a:p>
        </p:txBody>
      </p:sp>
      <p:sp>
        <p:nvSpPr>
          <p:cNvPr id="72" name="Can 71"/>
          <p:cNvSpPr/>
          <p:nvPr/>
        </p:nvSpPr>
        <p:spPr>
          <a:xfrm>
            <a:off x="5775679" y="4585954"/>
            <a:ext cx="1065387" cy="426278"/>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altLang="zh-CN" sz="1200" smtClean="0">
                <a:solidFill>
                  <a:srgbClr val="004266"/>
                </a:solidFill>
                <a:latin typeface="Monaco" charset="0"/>
                <a:ea typeface="Monaco" charset="0"/>
                <a:cs typeface="Monaco" charset="0"/>
              </a:rPr>
              <a:t>Model</a:t>
            </a:r>
            <a:endParaRPr lang="en-US" sz="1200" dirty="0">
              <a:solidFill>
                <a:srgbClr val="004266"/>
              </a:solidFill>
              <a:latin typeface="Monaco" charset="0"/>
              <a:ea typeface="Monaco" charset="0"/>
              <a:cs typeface="Monaco" charset="0"/>
            </a:endParaRPr>
          </a:p>
        </p:txBody>
      </p:sp>
      <p:sp>
        <p:nvSpPr>
          <p:cNvPr id="73" name="Can 72"/>
          <p:cNvSpPr/>
          <p:nvPr/>
        </p:nvSpPr>
        <p:spPr>
          <a:xfrm>
            <a:off x="7379946" y="4600276"/>
            <a:ext cx="974886" cy="426278"/>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Training</a:t>
            </a:r>
            <a:r>
              <a:rPr lang="zh-CN" altLang="en-US" sz="1200" dirty="0" smtClean="0">
                <a:solidFill>
                  <a:srgbClr val="004266"/>
                </a:solidFill>
                <a:latin typeface="Monaco" charset="0"/>
                <a:ea typeface="Monaco" charset="0"/>
                <a:cs typeface="Monaco" charset="0"/>
              </a:rPr>
              <a:t> </a:t>
            </a:r>
            <a:r>
              <a:rPr lang="en-US" altLang="zh-CN" sz="1200" dirty="0" smtClean="0">
                <a:solidFill>
                  <a:srgbClr val="004266"/>
                </a:solidFill>
                <a:latin typeface="Monaco" charset="0"/>
                <a:ea typeface="Monaco" charset="0"/>
                <a:cs typeface="Monaco" charset="0"/>
              </a:rPr>
              <a:t>Data</a:t>
            </a:r>
            <a:endParaRPr lang="en-US" sz="1200" dirty="0">
              <a:solidFill>
                <a:srgbClr val="004266"/>
              </a:solidFill>
              <a:latin typeface="Monaco" charset="0"/>
              <a:ea typeface="Monaco" charset="0"/>
              <a:cs typeface="Monaco" charset="0"/>
            </a:endParaRPr>
          </a:p>
        </p:txBody>
      </p:sp>
      <p:sp>
        <p:nvSpPr>
          <p:cNvPr id="74" name="Lightning Bolt 73"/>
          <p:cNvSpPr/>
          <p:nvPr/>
        </p:nvSpPr>
        <p:spPr>
          <a:xfrm>
            <a:off x="5980965" y="3410832"/>
            <a:ext cx="382410" cy="395639"/>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p:cNvSpPr/>
          <p:nvPr/>
        </p:nvSpPr>
        <p:spPr>
          <a:xfrm>
            <a:off x="6228820" y="3519173"/>
            <a:ext cx="1043876" cy="307777"/>
          </a:xfrm>
          <a:prstGeom prst="rect">
            <a:avLst/>
          </a:prstGeom>
        </p:spPr>
        <p:txBody>
          <a:bodyPr wrap="none">
            <a:spAutoFit/>
          </a:bodyPr>
          <a:lstStyle/>
          <a:p>
            <a:pPr algn="ctr" defTabSz="914377" eaLnBrk="0" fontAlgn="base">
              <a:spcBef>
                <a:spcPct val="0"/>
              </a:spcBef>
              <a:spcAft>
                <a:spcPct val="0"/>
              </a:spcAft>
              <a:defRPr/>
            </a:pPr>
            <a:r>
              <a:rPr lang="en-US" altLang="zh-CN" sz="1400" dirty="0" smtClean="0">
                <a:solidFill>
                  <a:srgbClr val="004266"/>
                </a:solidFill>
                <a:latin typeface="Monaco" charset="0"/>
                <a:ea typeface="Monaco" charset="0"/>
                <a:cs typeface="Monaco" charset="0"/>
              </a:rPr>
              <a:t>Training</a:t>
            </a:r>
            <a:endParaRPr lang="en-US" dirty="0">
              <a:solidFill>
                <a:srgbClr val="004266"/>
              </a:solidFill>
              <a:latin typeface="Monaco" charset="0"/>
              <a:ea typeface="Monaco" charset="0"/>
              <a:cs typeface="Monaco" charset="0"/>
            </a:endParaRPr>
          </a:p>
        </p:txBody>
      </p:sp>
      <p:sp>
        <p:nvSpPr>
          <p:cNvPr id="76" name="Lightning Bolt 75"/>
          <p:cNvSpPr/>
          <p:nvPr/>
        </p:nvSpPr>
        <p:spPr>
          <a:xfrm>
            <a:off x="10137584" y="3856765"/>
            <a:ext cx="382410" cy="395639"/>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p:cNvSpPr/>
          <p:nvPr/>
        </p:nvSpPr>
        <p:spPr>
          <a:xfrm>
            <a:off x="10385439" y="3965106"/>
            <a:ext cx="1043876" cy="307777"/>
          </a:xfrm>
          <a:prstGeom prst="rect">
            <a:avLst/>
          </a:prstGeom>
        </p:spPr>
        <p:txBody>
          <a:bodyPr wrap="none">
            <a:spAutoFit/>
          </a:bodyPr>
          <a:lstStyle/>
          <a:p>
            <a:pPr algn="ctr" defTabSz="914377" eaLnBrk="0" fontAlgn="base">
              <a:spcBef>
                <a:spcPct val="0"/>
              </a:spcBef>
              <a:spcAft>
                <a:spcPct val="0"/>
              </a:spcAft>
              <a:defRPr/>
            </a:pPr>
            <a:r>
              <a:rPr lang="en-US" altLang="zh-CN" sz="1400" dirty="0" smtClean="0">
                <a:solidFill>
                  <a:srgbClr val="004266"/>
                </a:solidFill>
                <a:latin typeface="Monaco" charset="0"/>
                <a:ea typeface="Monaco" charset="0"/>
                <a:cs typeface="Monaco" charset="0"/>
              </a:rPr>
              <a:t>Training</a:t>
            </a:r>
            <a:endParaRPr lang="en-US" dirty="0">
              <a:solidFill>
                <a:srgbClr val="004266"/>
              </a:solidFill>
              <a:latin typeface="Monaco" charset="0"/>
              <a:ea typeface="Monaco" charset="0"/>
              <a:cs typeface="Monaco" charset="0"/>
            </a:endParaRPr>
          </a:p>
        </p:txBody>
      </p:sp>
      <p:sp>
        <p:nvSpPr>
          <p:cNvPr id="81" name="Can 80"/>
          <p:cNvSpPr/>
          <p:nvPr/>
        </p:nvSpPr>
        <p:spPr>
          <a:xfrm>
            <a:off x="8725362" y="4567779"/>
            <a:ext cx="974886" cy="426278"/>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Pipeline</a:t>
            </a:r>
            <a:r>
              <a:rPr lang="zh-CN" altLang="en-US" sz="1200" dirty="0" smtClean="0">
                <a:solidFill>
                  <a:srgbClr val="004266"/>
                </a:solidFill>
                <a:latin typeface="Monaco" charset="0"/>
                <a:ea typeface="Monaco" charset="0"/>
                <a:cs typeface="Monaco" charset="0"/>
              </a:rPr>
              <a:t> </a:t>
            </a:r>
            <a:r>
              <a:rPr lang="en-US" altLang="zh-CN" sz="1200" dirty="0" err="1" smtClean="0">
                <a:solidFill>
                  <a:srgbClr val="004266"/>
                </a:solidFill>
                <a:latin typeface="Monaco" charset="0"/>
                <a:ea typeface="Monaco" charset="0"/>
                <a:cs typeface="Monaco" charset="0"/>
              </a:rPr>
              <a:t>Config</a:t>
            </a:r>
            <a:endParaRPr lang="en-US" sz="1200" dirty="0">
              <a:solidFill>
                <a:srgbClr val="004266"/>
              </a:solidFill>
              <a:latin typeface="Monaco" charset="0"/>
              <a:ea typeface="Monaco" charset="0"/>
              <a:cs typeface="Monaco" charset="0"/>
            </a:endParaRPr>
          </a:p>
        </p:txBody>
      </p:sp>
      <p:sp>
        <p:nvSpPr>
          <p:cNvPr id="83" name="矩形 37"/>
          <p:cNvSpPr/>
          <p:nvPr/>
        </p:nvSpPr>
        <p:spPr>
          <a:xfrm>
            <a:off x="1925672" y="2907020"/>
            <a:ext cx="765717" cy="201197"/>
          </a:xfrm>
          <a:prstGeom prst="rect">
            <a:avLst/>
          </a:prstGeom>
          <a:solidFill>
            <a:srgbClr val="FFFF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000" dirty="0" smtClean="0">
                <a:solidFill>
                  <a:schemeClr val="tx1"/>
                </a:solidFill>
                <a:latin typeface="Times" charset="0"/>
                <a:ea typeface="Times" charset="0"/>
                <a:cs typeface="Times" charset="0"/>
              </a:rPr>
              <a:t>STT</a:t>
            </a:r>
            <a:endParaRPr kumimoji="1" lang="zh-CN" altLang="en-US" sz="1000" dirty="0">
              <a:solidFill>
                <a:schemeClr val="tx1"/>
              </a:solidFill>
              <a:latin typeface="Times" charset="0"/>
              <a:ea typeface="Times" charset="0"/>
              <a:cs typeface="Times" charset="0"/>
            </a:endParaRPr>
          </a:p>
        </p:txBody>
      </p:sp>
      <p:sp>
        <p:nvSpPr>
          <p:cNvPr id="84" name="矩形 38"/>
          <p:cNvSpPr/>
          <p:nvPr/>
        </p:nvSpPr>
        <p:spPr>
          <a:xfrm>
            <a:off x="1280723" y="3317976"/>
            <a:ext cx="765717" cy="201197"/>
          </a:xfrm>
          <a:prstGeom prst="rect">
            <a:avLst/>
          </a:prstGeom>
          <a:solidFill>
            <a:srgbClr val="FFFF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000" dirty="0" smtClean="0">
                <a:solidFill>
                  <a:schemeClr val="tx1"/>
                </a:solidFill>
                <a:latin typeface="Times" charset="0"/>
                <a:ea typeface="Times" charset="0"/>
                <a:cs typeface="Times" charset="0"/>
              </a:rPr>
              <a:t>TTS</a:t>
            </a:r>
            <a:endParaRPr kumimoji="1" lang="zh-CN" altLang="en-US" sz="1000" dirty="0">
              <a:solidFill>
                <a:schemeClr val="tx1"/>
              </a:solidFill>
              <a:latin typeface="Times" charset="0"/>
              <a:ea typeface="Times" charset="0"/>
              <a:cs typeface="Times" charset="0"/>
            </a:endParaRPr>
          </a:p>
        </p:txBody>
      </p:sp>
    </p:spTree>
    <p:extLst>
      <p:ext uri="{BB962C8B-B14F-4D97-AF65-F5344CB8AC3E}">
        <p14:creationId xmlns:p14="http://schemas.microsoft.com/office/powerpoint/2010/main" val="11213720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a:t>
            </a:r>
            <a:r>
              <a:rPr lang="en-US" dirty="0" smtClean="0"/>
              <a:t>rchitecture</a:t>
            </a:r>
            <a:endParaRPr lang="en-US" dirty="0"/>
          </a:p>
        </p:txBody>
      </p:sp>
      <p:pic>
        <p:nvPicPr>
          <p:cNvPr id="4" name="Content Placeholder 3"/>
          <p:cNvPicPr>
            <a:picLocks noGrp="1" noChangeAspect="1"/>
          </p:cNvPicPr>
          <p:nvPr>
            <p:ph idx="1"/>
          </p:nvPr>
        </p:nvPicPr>
        <p:blipFill>
          <a:blip r:embed="rId2"/>
          <a:stretch>
            <a:fillRect/>
          </a:stretch>
        </p:blipFill>
        <p:spPr>
          <a:xfrm>
            <a:off x="3737606" y="3042067"/>
            <a:ext cx="7852413" cy="3489226"/>
          </a:xfrm>
          <a:prstGeom prst="rect">
            <a:avLst/>
          </a:prstGeom>
        </p:spPr>
      </p:pic>
      <p:sp>
        <p:nvSpPr>
          <p:cNvPr id="5" name="Rectangle 4"/>
          <p:cNvSpPr/>
          <p:nvPr/>
        </p:nvSpPr>
        <p:spPr>
          <a:xfrm>
            <a:off x="838200" y="1545054"/>
            <a:ext cx="9745980" cy="646331"/>
          </a:xfrm>
          <a:prstGeom prst="rect">
            <a:avLst/>
          </a:prstGeom>
        </p:spPr>
        <p:txBody>
          <a:bodyPr wrap="square">
            <a:spAutoFit/>
          </a:bodyPr>
          <a:lstStyle/>
          <a:p>
            <a:r>
              <a:rPr lang="en-US" smtClean="0">
                <a:solidFill>
                  <a:srgbClr val="444444"/>
                </a:solidFill>
                <a:latin typeface="Open Sans" charset="0"/>
              </a:rPr>
              <a:t>Developers </a:t>
            </a:r>
            <a:r>
              <a:rPr lang="en-US">
                <a:solidFill>
                  <a:srgbClr val="444444"/>
                </a:solidFill>
                <a:latin typeface="Open Sans" charset="0"/>
              </a:rPr>
              <a:t>who use AWS </a:t>
            </a:r>
            <a:r>
              <a:rPr lang="en-US" dirty="0" err="1">
                <a:solidFill>
                  <a:srgbClr val="444444"/>
                </a:solidFill>
                <a:latin typeface="Open Sans" charset="0"/>
              </a:rPr>
              <a:t>Greengrass</a:t>
            </a:r>
            <a:r>
              <a:rPr lang="en-US" dirty="0">
                <a:solidFill>
                  <a:srgbClr val="444444"/>
                </a:solidFill>
                <a:latin typeface="Open Sans" charset="0"/>
              </a:rPr>
              <a:t> can author </a:t>
            </a:r>
            <a:r>
              <a:rPr lang="en-US" dirty="0" err="1">
                <a:solidFill>
                  <a:srgbClr val="444444"/>
                </a:solidFill>
                <a:latin typeface="Open Sans" charset="0"/>
              </a:rPr>
              <a:t>serverless</a:t>
            </a:r>
            <a:r>
              <a:rPr lang="en-US" dirty="0">
                <a:solidFill>
                  <a:srgbClr val="444444"/>
                </a:solidFill>
                <a:latin typeface="Open Sans" charset="0"/>
              </a:rPr>
              <a:t> code (AWS Lambda functions) in the cloud and conveniently deploy it to devices for local execution of applications.</a:t>
            </a:r>
            <a:endParaRPr lang="en-US" dirty="0"/>
          </a:p>
        </p:txBody>
      </p:sp>
      <p:sp>
        <p:nvSpPr>
          <p:cNvPr id="6" name="Rectangle 5"/>
          <p:cNvSpPr/>
          <p:nvPr/>
        </p:nvSpPr>
        <p:spPr>
          <a:xfrm>
            <a:off x="838200" y="2170985"/>
            <a:ext cx="6096000" cy="1200329"/>
          </a:xfrm>
          <a:prstGeom prst="rect">
            <a:avLst/>
          </a:prstGeom>
        </p:spPr>
        <p:txBody>
          <a:bodyPr>
            <a:spAutoFit/>
          </a:bodyPr>
          <a:lstStyle/>
          <a:p>
            <a:r>
              <a:rPr lang="en-US" dirty="0">
                <a:solidFill>
                  <a:srgbClr val="444444"/>
                </a:solidFill>
                <a:latin typeface="Open Sans" charset="0"/>
              </a:rPr>
              <a:t>AWS </a:t>
            </a:r>
            <a:r>
              <a:rPr lang="en-US" dirty="0" err="1">
                <a:solidFill>
                  <a:srgbClr val="444444"/>
                </a:solidFill>
                <a:latin typeface="Open Sans" charset="0"/>
              </a:rPr>
              <a:t>Greengrass</a:t>
            </a:r>
            <a:r>
              <a:rPr lang="en-US" dirty="0">
                <a:solidFill>
                  <a:srgbClr val="444444"/>
                </a:solidFill>
                <a:latin typeface="Open Sans" charset="0"/>
              </a:rPr>
              <a:t> provides cloud-based management of applications that can be deployed for local execution. Locally deployed Lambda functions are triggered by local events, messages from the cloud, or other sources.</a:t>
            </a:r>
            <a:endParaRPr lang="en-US" dirty="0"/>
          </a:p>
        </p:txBody>
      </p:sp>
    </p:spTree>
    <p:extLst>
      <p:ext uri="{BB962C8B-B14F-4D97-AF65-F5344CB8AC3E}">
        <p14:creationId xmlns:p14="http://schemas.microsoft.com/office/powerpoint/2010/main" val="1008689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Greengrass</a:t>
            </a:r>
            <a:r>
              <a:rPr lang="en-US" dirty="0" smtClean="0"/>
              <a:t> components</a:t>
            </a:r>
            <a:endParaRPr lang="en-US" dirty="0"/>
          </a:p>
        </p:txBody>
      </p:sp>
      <p:sp>
        <p:nvSpPr>
          <p:cNvPr id="3" name="Content Placeholder 2"/>
          <p:cNvSpPr>
            <a:spLocks noGrp="1"/>
          </p:cNvSpPr>
          <p:nvPr>
            <p:ph idx="1"/>
          </p:nvPr>
        </p:nvSpPr>
        <p:spPr/>
        <p:txBody>
          <a:bodyPr>
            <a:normAutofit lnSpcReduction="10000"/>
          </a:bodyPr>
          <a:lstStyle/>
          <a:p>
            <a:r>
              <a:rPr lang="en-US" dirty="0"/>
              <a:t>Software distributions</a:t>
            </a:r>
          </a:p>
          <a:p>
            <a:pPr lvl="1"/>
            <a:r>
              <a:rPr lang="en-US" dirty="0"/>
              <a:t>AWS </a:t>
            </a:r>
            <a:r>
              <a:rPr lang="en-US" dirty="0" err="1"/>
              <a:t>Greengrass</a:t>
            </a:r>
            <a:r>
              <a:rPr lang="en-US" dirty="0"/>
              <a:t> core software</a:t>
            </a:r>
          </a:p>
          <a:p>
            <a:pPr lvl="1"/>
            <a:r>
              <a:rPr lang="en-US" dirty="0"/>
              <a:t>AWS </a:t>
            </a:r>
            <a:r>
              <a:rPr lang="en-US" dirty="0" err="1"/>
              <a:t>Greengrass</a:t>
            </a:r>
            <a:r>
              <a:rPr lang="en-US" dirty="0"/>
              <a:t> core SDK</a:t>
            </a:r>
          </a:p>
          <a:p>
            <a:r>
              <a:rPr lang="en-US" dirty="0"/>
              <a:t>Cloud service</a:t>
            </a:r>
          </a:p>
          <a:p>
            <a:pPr lvl="1"/>
            <a:r>
              <a:rPr lang="en-US" dirty="0"/>
              <a:t>AWS </a:t>
            </a:r>
            <a:r>
              <a:rPr lang="en-US" dirty="0" err="1"/>
              <a:t>Greengrass</a:t>
            </a:r>
            <a:r>
              <a:rPr lang="en-US" dirty="0"/>
              <a:t> API</a:t>
            </a:r>
          </a:p>
          <a:p>
            <a:r>
              <a:rPr lang="en-US" dirty="0"/>
              <a:t>Features</a:t>
            </a:r>
          </a:p>
          <a:p>
            <a:pPr lvl="1"/>
            <a:r>
              <a:rPr lang="en-US" dirty="0"/>
              <a:t>Lambda runtime</a:t>
            </a:r>
          </a:p>
          <a:p>
            <a:pPr lvl="1"/>
            <a:r>
              <a:rPr lang="en-US" dirty="0"/>
              <a:t>Thing shadows implementation</a:t>
            </a:r>
          </a:p>
          <a:p>
            <a:pPr lvl="1"/>
            <a:r>
              <a:rPr lang="en-US" dirty="0"/>
              <a:t>Message manager</a:t>
            </a:r>
          </a:p>
          <a:p>
            <a:pPr lvl="1"/>
            <a:r>
              <a:rPr lang="en-US" dirty="0"/>
              <a:t>Group management</a:t>
            </a:r>
          </a:p>
          <a:p>
            <a:pPr lvl="1"/>
            <a:r>
              <a:rPr lang="en-US" dirty="0"/>
              <a:t>Discovery service</a:t>
            </a:r>
          </a:p>
          <a:p>
            <a:endParaRPr lang="en-US" dirty="0"/>
          </a:p>
        </p:txBody>
      </p:sp>
    </p:spTree>
    <p:extLst>
      <p:ext uri="{BB962C8B-B14F-4D97-AF65-F5344CB8AC3E}">
        <p14:creationId xmlns:p14="http://schemas.microsoft.com/office/powerpoint/2010/main" val="18303327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err="1"/>
              <a:t>Greengrass</a:t>
            </a:r>
            <a:r>
              <a:rPr lang="en-US" dirty="0"/>
              <a:t> Core </a:t>
            </a:r>
            <a:r>
              <a:rPr lang="en-US" dirty="0" smtClean="0"/>
              <a:t>Software</a:t>
            </a:r>
            <a:endParaRPr lang="en-US" dirty="0"/>
          </a:p>
        </p:txBody>
      </p:sp>
      <p:sp>
        <p:nvSpPr>
          <p:cNvPr id="3" name="Content Placeholder 2"/>
          <p:cNvSpPr>
            <a:spLocks noGrp="1"/>
          </p:cNvSpPr>
          <p:nvPr>
            <p:ph idx="1"/>
          </p:nvPr>
        </p:nvSpPr>
        <p:spPr>
          <a:xfrm>
            <a:off x="838200" y="1371600"/>
            <a:ext cx="10515600" cy="5074920"/>
          </a:xfrm>
        </p:spPr>
        <p:txBody>
          <a:bodyPr>
            <a:normAutofit fontScale="92500" lnSpcReduction="20000"/>
          </a:bodyPr>
          <a:lstStyle/>
          <a:p>
            <a:r>
              <a:rPr lang="en-US" dirty="0"/>
              <a:t>F</a:t>
            </a:r>
            <a:r>
              <a:rPr lang="en-US" dirty="0" smtClean="0"/>
              <a:t>unctionality </a:t>
            </a:r>
          </a:p>
          <a:p>
            <a:pPr lvl="1"/>
            <a:r>
              <a:rPr lang="en-US" dirty="0" smtClean="0"/>
              <a:t>Allows </a:t>
            </a:r>
            <a:r>
              <a:rPr lang="en-US" dirty="0"/>
              <a:t>deployment and execution of local applications created using Lambda functions and managed through the deployment API.</a:t>
            </a:r>
          </a:p>
          <a:p>
            <a:pPr lvl="1"/>
            <a:r>
              <a:rPr lang="en-US" dirty="0"/>
              <a:t>Enables local messaging between devices over a secure network using a managed subscription scheme through the MQTT protocol.</a:t>
            </a:r>
          </a:p>
          <a:p>
            <a:pPr lvl="1"/>
            <a:r>
              <a:rPr lang="en-US" dirty="0"/>
              <a:t>Ensures secure connections between devices and the cloud using device authentication and authorization.</a:t>
            </a:r>
          </a:p>
          <a:p>
            <a:pPr lvl="1"/>
            <a:r>
              <a:rPr lang="en-US" dirty="0"/>
              <a:t>Provides secure, over-the-air software updates of user-defined Lambda functions.</a:t>
            </a:r>
          </a:p>
          <a:p>
            <a:r>
              <a:rPr lang="en-US" dirty="0"/>
              <a:t>C</a:t>
            </a:r>
            <a:r>
              <a:rPr lang="en-US" dirty="0" smtClean="0"/>
              <a:t>onsists </a:t>
            </a:r>
            <a:r>
              <a:rPr lang="en-US" dirty="0"/>
              <a:t>of:</a:t>
            </a:r>
          </a:p>
          <a:p>
            <a:pPr lvl="1"/>
            <a:r>
              <a:rPr lang="en-US" dirty="0"/>
              <a:t>A message manager that routes messages between devices, Lambda functions, and AWS IoT.</a:t>
            </a:r>
          </a:p>
          <a:p>
            <a:pPr lvl="1"/>
            <a:r>
              <a:rPr lang="en-US" dirty="0"/>
              <a:t>A Lambda runtime that runs user-defined Lambda functions.</a:t>
            </a:r>
          </a:p>
          <a:p>
            <a:pPr lvl="1"/>
            <a:r>
              <a:rPr lang="en-US" dirty="0"/>
              <a:t>An implementation of the Thing Shadows service that provides a local copy of thing shadows, which represent your devices. Thing shadows can be configured to sync with the cloud.</a:t>
            </a:r>
          </a:p>
          <a:p>
            <a:pPr lvl="1"/>
            <a:r>
              <a:rPr lang="en-US" dirty="0"/>
              <a:t>A deployment agent that is notified of new or updated AWS </a:t>
            </a:r>
            <a:r>
              <a:rPr lang="en-US" dirty="0" err="1"/>
              <a:t>Greengrass</a:t>
            </a:r>
            <a:r>
              <a:rPr lang="en-US" dirty="0"/>
              <a:t> group configuration. When new or updated configuration is detected, the deployment agent downloads the configuration data and restarts the AWS </a:t>
            </a:r>
            <a:r>
              <a:rPr lang="en-US" dirty="0" err="1"/>
              <a:t>Greengrass</a:t>
            </a:r>
            <a:r>
              <a:rPr lang="en-US" dirty="0"/>
              <a:t> core</a:t>
            </a:r>
            <a:r>
              <a:rPr lang="en-US" dirty="0" smtClean="0"/>
              <a:t>.</a:t>
            </a:r>
            <a:endParaRPr lang="en-US" dirty="0"/>
          </a:p>
        </p:txBody>
      </p:sp>
    </p:spTree>
    <p:extLst>
      <p:ext uri="{BB962C8B-B14F-4D97-AF65-F5344CB8AC3E}">
        <p14:creationId xmlns:p14="http://schemas.microsoft.com/office/powerpoint/2010/main" val="2056057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AWS </a:t>
            </a:r>
            <a:r>
              <a:rPr lang="en-US" dirty="0" err="1"/>
              <a:t>Greengrass</a:t>
            </a:r>
            <a:r>
              <a:rPr lang="en-US" dirty="0"/>
              <a:t> </a:t>
            </a:r>
            <a:r>
              <a:rPr lang="en-US" dirty="0" smtClean="0"/>
              <a:t>Groups</a:t>
            </a:r>
            <a:endParaRPr lang="en-US" dirty="0"/>
          </a:p>
        </p:txBody>
      </p:sp>
      <p:sp>
        <p:nvSpPr>
          <p:cNvPr id="3" name="Content Placeholder 2"/>
          <p:cNvSpPr>
            <a:spLocks noGrp="1"/>
          </p:cNvSpPr>
          <p:nvPr>
            <p:ph idx="1"/>
          </p:nvPr>
        </p:nvSpPr>
        <p:spPr/>
        <p:txBody>
          <a:bodyPr/>
          <a:lstStyle/>
          <a:p>
            <a:r>
              <a:rPr lang="en-US" dirty="0"/>
              <a:t>An AWS </a:t>
            </a:r>
            <a:r>
              <a:rPr lang="en-US" dirty="0" err="1"/>
              <a:t>Greengrass</a:t>
            </a:r>
            <a:r>
              <a:rPr lang="en-US" dirty="0"/>
              <a:t> group definition is a collection of settings for AWS </a:t>
            </a:r>
            <a:r>
              <a:rPr lang="en-US" dirty="0" err="1"/>
              <a:t>Greengrass</a:t>
            </a:r>
            <a:r>
              <a:rPr lang="en-US" dirty="0"/>
              <a:t> core devices and the devices that communicate with them. </a:t>
            </a:r>
          </a:p>
        </p:txBody>
      </p:sp>
      <p:pic>
        <p:nvPicPr>
          <p:cNvPr id="5" name="Picture 4"/>
          <p:cNvPicPr>
            <a:picLocks noChangeAspect="1"/>
          </p:cNvPicPr>
          <p:nvPr/>
        </p:nvPicPr>
        <p:blipFill>
          <a:blip r:embed="rId2"/>
          <a:stretch>
            <a:fillRect/>
          </a:stretch>
        </p:blipFill>
        <p:spPr>
          <a:xfrm>
            <a:off x="2708910" y="2854407"/>
            <a:ext cx="7578090" cy="3840069"/>
          </a:xfrm>
          <a:prstGeom prst="rect">
            <a:avLst/>
          </a:prstGeom>
        </p:spPr>
      </p:pic>
    </p:spTree>
    <p:extLst>
      <p:ext uri="{BB962C8B-B14F-4D97-AF65-F5344CB8AC3E}">
        <p14:creationId xmlns:p14="http://schemas.microsoft.com/office/powerpoint/2010/main" val="5723394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Security</a:t>
            </a:r>
            <a:endParaRPr lang="en-US" dirty="0"/>
          </a:p>
        </p:txBody>
      </p:sp>
      <p:sp>
        <p:nvSpPr>
          <p:cNvPr id="3" name="Content Placeholder 2"/>
          <p:cNvSpPr>
            <a:spLocks noGrp="1"/>
          </p:cNvSpPr>
          <p:nvPr>
            <p:ph idx="1"/>
          </p:nvPr>
        </p:nvSpPr>
        <p:spPr/>
        <p:txBody>
          <a:bodyPr>
            <a:normAutofit lnSpcReduction="10000"/>
          </a:bodyPr>
          <a:lstStyle/>
          <a:p>
            <a:r>
              <a:rPr lang="en-US" dirty="0" smtClean="0"/>
              <a:t>The devices </a:t>
            </a:r>
            <a:r>
              <a:rPr lang="en-US" dirty="0"/>
              <a:t>securely communicate on a local network and exchange messages with each other without having to connect to the cloud</a:t>
            </a:r>
            <a:r>
              <a:rPr lang="en-US" dirty="0" smtClean="0"/>
              <a:t>.</a:t>
            </a:r>
            <a:endParaRPr lang="en-US" dirty="0"/>
          </a:p>
          <a:p>
            <a:r>
              <a:rPr lang="en-US" dirty="0" err="1" smtClean="0"/>
              <a:t>Greengrass</a:t>
            </a:r>
            <a:r>
              <a:rPr lang="en-US" dirty="0" smtClean="0"/>
              <a:t> provides </a:t>
            </a:r>
            <a:r>
              <a:rPr lang="en-US" dirty="0"/>
              <a:t>a local pub/sub message manager that can intelligently buffer messages if connectivity is lost so that inbound and outbound messages to the cloud are preserved</a:t>
            </a:r>
            <a:r>
              <a:rPr lang="en-US" dirty="0" smtClean="0"/>
              <a:t>.</a:t>
            </a:r>
          </a:p>
          <a:p>
            <a:r>
              <a:rPr lang="en-US" dirty="0"/>
              <a:t>protects user data:</a:t>
            </a:r>
          </a:p>
          <a:p>
            <a:pPr lvl="1"/>
            <a:r>
              <a:rPr lang="en-US" dirty="0"/>
              <a:t>Through the secure authentication and authorization of devices.</a:t>
            </a:r>
          </a:p>
          <a:p>
            <a:pPr lvl="1"/>
            <a:r>
              <a:rPr lang="en-US" dirty="0"/>
              <a:t>Through secure connectivity in the local network.</a:t>
            </a:r>
          </a:p>
          <a:p>
            <a:pPr lvl="1"/>
            <a:r>
              <a:rPr lang="en-US" dirty="0"/>
              <a:t>Between local devices and the cloud.</a:t>
            </a:r>
          </a:p>
          <a:p>
            <a:r>
              <a:rPr lang="en-US" dirty="0" err="1"/>
              <a:t>Greengrass</a:t>
            </a:r>
            <a:r>
              <a:rPr lang="en-US" dirty="0"/>
              <a:t> provides secure, over-the-air software updates of Lambda functions.</a:t>
            </a:r>
          </a:p>
        </p:txBody>
      </p:sp>
    </p:spTree>
    <p:extLst>
      <p:ext uri="{BB962C8B-B14F-4D97-AF65-F5344CB8AC3E}">
        <p14:creationId xmlns:p14="http://schemas.microsoft.com/office/powerpoint/2010/main" val="20936233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Devices in AWS </a:t>
            </a:r>
            <a:r>
              <a:rPr lang="en-US" dirty="0" err="1" smtClean="0"/>
              <a:t>Greengrass</a:t>
            </a:r>
            <a:endParaRPr lang="en-US" dirty="0"/>
          </a:p>
        </p:txBody>
      </p:sp>
      <p:sp>
        <p:nvSpPr>
          <p:cNvPr id="3" name="Content Placeholder 2"/>
          <p:cNvSpPr>
            <a:spLocks noGrp="1"/>
          </p:cNvSpPr>
          <p:nvPr>
            <p:ph idx="1"/>
          </p:nvPr>
        </p:nvSpPr>
        <p:spPr/>
        <p:txBody>
          <a:bodyPr>
            <a:normAutofit fontScale="92500" lnSpcReduction="10000"/>
          </a:bodyPr>
          <a:lstStyle/>
          <a:p>
            <a:r>
              <a:rPr lang="en-US" dirty="0"/>
              <a:t>AWS </a:t>
            </a:r>
            <a:r>
              <a:rPr lang="en-US" dirty="0" err="1"/>
              <a:t>Greengrass</a:t>
            </a:r>
            <a:r>
              <a:rPr lang="en-US" dirty="0"/>
              <a:t> </a:t>
            </a:r>
            <a:r>
              <a:rPr lang="en-US" dirty="0" smtClean="0"/>
              <a:t>cores</a:t>
            </a:r>
          </a:p>
          <a:p>
            <a:pPr lvl="1"/>
            <a:r>
              <a:rPr lang="en-US" dirty="0"/>
              <a:t>An AWS </a:t>
            </a:r>
            <a:r>
              <a:rPr lang="en-US" dirty="0" err="1"/>
              <a:t>Greengrass</a:t>
            </a:r>
            <a:r>
              <a:rPr lang="en-US" dirty="0"/>
              <a:t> core is an AWS IoT device that runs specialized AWS </a:t>
            </a:r>
            <a:r>
              <a:rPr lang="en-US" dirty="0" err="1"/>
              <a:t>Greengrass</a:t>
            </a:r>
            <a:r>
              <a:rPr lang="en-US" dirty="0"/>
              <a:t> software that communicates directly with the AWS IoT and AWS </a:t>
            </a:r>
            <a:r>
              <a:rPr lang="en-US" dirty="0" err="1"/>
              <a:t>Greengrass</a:t>
            </a:r>
            <a:r>
              <a:rPr lang="en-US" dirty="0"/>
              <a:t> cloud services. </a:t>
            </a:r>
            <a:endParaRPr lang="en-US" dirty="0" smtClean="0"/>
          </a:p>
          <a:p>
            <a:pPr lvl="1"/>
            <a:r>
              <a:rPr lang="en-US" dirty="0" smtClean="0"/>
              <a:t>It </a:t>
            </a:r>
            <a:r>
              <a:rPr lang="en-US" dirty="0"/>
              <a:t>is an AWS IoT device with its own certificate used for authenticating with AWS IoT. </a:t>
            </a:r>
            <a:endParaRPr lang="en-US" dirty="0" smtClean="0"/>
          </a:p>
          <a:p>
            <a:pPr lvl="1"/>
            <a:r>
              <a:rPr lang="en-US" dirty="0" smtClean="0"/>
              <a:t>It </a:t>
            </a:r>
            <a:r>
              <a:rPr lang="en-US" dirty="0"/>
              <a:t>has a device shadow and exists in the AWS IoT device registry. </a:t>
            </a:r>
            <a:endParaRPr lang="en-US" dirty="0" smtClean="0"/>
          </a:p>
          <a:p>
            <a:pPr lvl="1"/>
            <a:r>
              <a:rPr lang="en-US" dirty="0" smtClean="0"/>
              <a:t>AWS </a:t>
            </a:r>
            <a:r>
              <a:rPr lang="en-US" dirty="0" err="1"/>
              <a:t>Greengrass</a:t>
            </a:r>
            <a:r>
              <a:rPr lang="en-US" dirty="0"/>
              <a:t> cores run a local Lambda runtime, a deployment agent, and an IP address tracker that sends IP address information to the AWS </a:t>
            </a:r>
            <a:r>
              <a:rPr lang="en-US" dirty="0" err="1"/>
              <a:t>Greengrass</a:t>
            </a:r>
            <a:r>
              <a:rPr lang="en-US" dirty="0"/>
              <a:t> cloud service to allow AWS IoT devices to automatically discover their group and core connection information.</a:t>
            </a:r>
          </a:p>
          <a:p>
            <a:r>
              <a:rPr lang="en-US" dirty="0"/>
              <a:t>AWS IoT devices connected to an AWS </a:t>
            </a:r>
            <a:r>
              <a:rPr lang="en-US" dirty="0" err="1"/>
              <a:t>Greengrass</a:t>
            </a:r>
            <a:r>
              <a:rPr lang="en-US" dirty="0"/>
              <a:t> core</a:t>
            </a:r>
            <a:r>
              <a:rPr lang="en-US" dirty="0" smtClean="0"/>
              <a:t>.</a:t>
            </a:r>
          </a:p>
          <a:p>
            <a:pPr lvl="1"/>
            <a:r>
              <a:rPr lang="en-US" dirty="0"/>
              <a:t>Any AWS IoT device can connect to an AWS </a:t>
            </a:r>
            <a:r>
              <a:rPr lang="en-US" dirty="0" err="1"/>
              <a:t>Greengrass</a:t>
            </a:r>
            <a:r>
              <a:rPr lang="en-US" dirty="0"/>
              <a:t> core. </a:t>
            </a:r>
            <a:endParaRPr lang="en-US" dirty="0" smtClean="0"/>
          </a:p>
          <a:p>
            <a:pPr lvl="1"/>
            <a:r>
              <a:rPr lang="en-US" dirty="0" smtClean="0"/>
              <a:t>An </a:t>
            </a:r>
            <a:r>
              <a:rPr lang="en-US" dirty="0"/>
              <a:t>AWS </a:t>
            </a:r>
            <a:r>
              <a:rPr lang="en-US" dirty="0"/>
              <a:t>IoT device</a:t>
            </a:r>
            <a:r>
              <a:rPr lang="en-US" dirty="0" smtClean="0"/>
              <a:t> </a:t>
            </a:r>
            <a:r>
              <a:rPr lang="en-US" dirty="0"/>
              <a:t>runs software written with the AWS IoT Device SDK.</a:t>
            </a:r>
            <a:endParaRPr lang="en-US" dirty="0"/>
          </a:p>
          <a:p>
            <a:endParaRPr lang="en-US" dirty="0"/>
          </a:p>
        </p:txBody>
      </p:sp>
    </p:spTree>
    <p:extLst>
      <p:ext uri="{BB962C8B-B14F-4D97-AF65-F5344CB8AC3E}">
        <p14:creationId xmlns:p14="http://schemas.microsoft.com/office/powerpoint/2010/main" val="8016086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2583180" y="1027906"/>
            <a:ext cx="6515099" cy="5538220"/>
          </a:xfrm>
          <a:prstGeom prst="rect">
            <a:avLst/>
          </a:prstGeom>
        </p:spPr>
      </p:pic>
      <p:sp>
        <p:nvSpPr>
          <p:cNvPr id="2" name="Title 1"/>
          <p:cNvSpPr>
            <a:spLocks noGrp="1"/>
          </p:cNvSpPr>
          <p:nvPr>
            <p:ph type="title"/>
          </p:nvPr>
        </p:nvSpPr>
        <p:spPr/>
        <p:txBody>
          <a:bodyPr/>
          <a:lstStyle/>
          <a:p>
            <a:r>
              <a:rPr lang="en-US" dirty="0" err="1" smtClean="0"/>
              <a:t>Greengrass</a:t>
            </a:r>
            <a:r>
              <a:rPr lang="en-US" dirty="0" smtClean="0"/>
              <a:t> Core and IoT Device</a:t>
            </a:r>
            <a:endParaRPr lang="en-US" dirty="0"/>
          </a:p>
        </p:txBody>
      </p:sp>
    </p:spTree>
    <p:extLst>
      <p:ext uri="{BB962C8B-B14F-4D97-AF65-F5344CB8AC3E}">
        <p14:creationId xmlns:p14="http://schemas.microsoft.com/office/powerpoint/2010/main" val="13374494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20726</TotalTime>
  <Words>1280</Words>
  <Application>Microsoft Macintosh PowerPoint</Application>
  <PresentationFormat>Widescreen</PresentationFormat>
  <Paragraphs>193</Paragraphs>
  <Slides>26</Slides>
  <Notes>3</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26</vt:i4>
      </vt:variant>
    </vt:vector>
  </HeadingPairs>
  <TitlesOfParts>
    <vt:vector size="38" baseType="lpstr">
      <vt:lpstr>Calibri</vt:lpstr>
      <vt:lpstr>Calibri Light</vt:lpstr>
      <vt:lpstr>Comic Sans MS</vt:lpstr>
      <vt:lpstr>DengXian</vt:lpstr>
      <vt:lpstr>DengXian Light</vt:lpstr>
      <vt:lpstr>Monaco</vt:lpstr>
      <vt:lpstr>ＭＳ Ｐゴシック</vt:lpstr>
      <vt:lpstr>Open Sans</vt:lpstr>
      <vt:lpstr>Times</vt:lpstr>
      <vt:lpstr>Wingdings</vt:lpstr>
      <vt:lpstr>Arial</vt:lpstr>
      <vt:lpstr>Office Theme</vt:lpstr>
      <vt:lpstr>Greengrass</vt:lpstr>
      <vt:lpstr>AWS Greengrass</vt:lpstr>
      <vt:lpstr>Architecture</vt:lpstr>
      <vt:lpstr>Greengrass components</vt:lpstr>
      <vt:lpstr>Greengrass Core Software</vt:lpstr>
      <vt:lpstr>AWS Greengrass Groups</vt:lpstr>
      <vt:lpstr>Security</vt:lpstr>
      <vt:lpstr>Devices in AWS Greengrass</vt:lpstr>
      <vt:lpstr>Greengrass Core and IoT Device</vt:lpstr>
      <vt:lpstr>Greengrass group</vt:lpstr>
      <vt:lpstr>Name your group</vt:lpstr>
      <vt:lpstr>Greengrass core</vt:lpstr>
      <vt:lpstr>Greengrass core optional configuration </vt:lpstr>
      <vt:lpstr>PowerPoint Presentation</vt:lpstr>
      <vt:lpstr>Connect core device</vt:lpstr>
      <vt:lpstr>Device</vt:lpstr>
      <vt:lpstr>PowerPoint Presentation</vt:lpstr>
      <vt:lpstr>AWS IoT Button </vt:lpstr>
      <vt:lpstr>AWS IoT Button </vt:lpstr>
      <vt:lpstr>将单击操作路由至 AWS 服务</vt:lpstr>
      <vt:lpstr>PowerPoint Presentation</vt:lpstr>
      <vt:lpstr>Backup</vt:lpstr>
      <vt:lpstr>PowerPoint Presentation</vt:lpstr>
      <vt:lpstr>PowerPoint Presentation</vt:lpstr>
      <vt:lpstr>PowerPoint Presentation</vt:lpstr>
      <vt:lpstr>Conversation System</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 Ning Wang</dc:creator>
  <cp:lastModifiedBy>Xi Ning Wang</cp:lastModifiedBy>
  <cp:revision>156</cp:revision>
  <dcterms:created xsi:type="dcterms:W3CDTF">2017-08-05T12:46:59Z</dcterms:created>
  <dcterms:modified xsi:type="dcterms:W3CDTF">2017-10-15T14:27:15Z</dcterms:modified>
</cp:coreProperties>
</file>